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59AED-1913-4DB8-8A34-D2C9A825FB88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AB7E8-42FD-4AD5-BF89-130ED574A1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AB7E8-42FD-4AD5-BF89-130ED574A17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AB7E8-42FD-4AD5-BF89-130ED574A17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cntd.ru/document/44649875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609600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«… Формирование гармоничной личности, </a:t>
            </a:r>
          </a:p>
          <a:p>
            <a:pPr algn="ctr"/>
            <a:r>
              <a:rPr lang="ru-RU" sz="2800" b="1" dirty="0" smtClean="0"/>
              <a:t>воспитание гражданина России – </a:t>
            </a:r>
          </a:p>
          <a:p>
            <a:pPr algn="ctr"/>
            <a:r>
              <a:rPr lang="ru-RU" sz="2800" b="1" dirty="0" smtClean="0"/>
              <a:t>зрелого, ответственного человека, </a:t>
            </a:r>
          </a:p>
          <a:p>
            <a:pPr algn="ctr"/>
            <a:r>
              <a:rPr lang="ru-RU" sz="2800" b="1" dirty="0" smtClean="0"/>
              <a:t>в котором сочетается </a:t>
            </a:r>
          </a:p>
          <a:p>
            <a:pPr algn="ctr"/>
            <a:r>
              <a:rPr lang="ru-RU" sz="2800" b="1" dirty="0" smtClean="0"/>
              <a:t>любовь к большой и малой Родине, </a:t>
            </a:r>
          </a:p>
          <a:p>
            <a:pPr algn="ctr"/>
            <a:r>
              <a:rPr lang="ru-RU" sz="2800" b="1" dirty="0" smtClean="0"/>
              <a:t>общенациональная и этническая идентичность,</a:t>
            </a:r>
          </a:p>
          <a:p>
            <a:pPr algn="ctr"/>
            <a:r>
              <a:rPr lang="ru-RU" sz="2800" b="1" dirty="0" smtClean="0"/>
              <a:t>у</a:t>
            </a:r>
            <a:r>
              <a:rPr lang="ru-RU" sz="2800" b="1" dirty="0" smtClean="0"/>
              <a:t>важение к культуре, традициям людей,  </a:t>
            </a:r>
          </a:p>
          <a:p>
            <a:pPr algn="ctr"/>
            <a:r>
              <a:rPr lang="ru-RU" sz="2800" b="1" dirty="0" smtClean="0"/>
              <a:t>которые живут рядом»</a:t>
            </a:r>
          </a:p>
          <a:p>
            <a:endParaRPr lang="ru-RU" sz="2800" b="1" dirty="0" smtClean="0"/>
          </a:p>
          <a:p>
            <a:pPr algn="r"/>
            <a:r>
              <a:rPr lang="ru-RU" sz="2800" b="1" dirty="0" smtClean="0"/>
              <a:t>В.В. Путин, </a:t>
            </a:r>
          </a:p>
          <a:p>
            <a:pPr algn="r"/>
            <a:r>
              <a:rPr lang="ru-RU" sz="2800" b="1" dirty="0" smtClean="0"/>
              <a:t>Президент Российской Федерации</a:t>
            </a:r>
          </a:p>
          <a:p>
            <a:endParaRPr lang="ru-RU" sz="2800" b="1" dirty="0" smtClean="0"/>
          </a:p>
          <a:p>
            <a:endParaRPr lang="ru-RU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0"/>
            <a:ext cx="86937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</a:t>
            </a:r>
          </a:p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РАЗВИТИЯ ВОСПИТАНИЯ </a:t>
            </a:r>
          </a:p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СВЕРДЛОВСКОЙ ОБЛАСТИ ДО 2025 ГОДА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838200"/>
            <a:ext cx="6858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/>
              <a:t>Развитие институтов воспитания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Формирование общественно – государственной системы воспитания </a:t>
            </a:r>
            <a:r>
              <a:rPr lang="ru-RU" sz="3600" dirty="0" smtClean="0"/>
              <a:t>детей и молодёжи</a:t>
            </a:r>
            <a:endParaRPr lang="ru-RU" sz="3600" dirty="0" smtClean="0"/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Создание условий для реализации государственной политики в области воспитания и социализации </a:t>
            </a:r>
            <a:r>
              <a:rPr lang="ru-RU" sz="3600" dirty="0" smtClean="0"/>
              <a:t>детей и молодёжи</a:t>
            </a:r>
            <a:endParaRPr lang="ru-RU" sz="3600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7696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ГОСУДАРСТВЕННЫЕ ПРИОРИТЕТЫ:</a:t>
            </a:r>
          </a:p>
          <a:p>
            <a:endParaRPr lang="ru-RU" sz="3600" dirty="0" smtClean="0"/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Создание условий для формирования и реализации комплекса мер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Опора на систему духовно – нравственных ценностей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Обновление воспитательного процесса в системе  общего и дополнительного образования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000999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ТЕОРЕТИКО – МЕТОДОЛОГИЧЕСКАЯ ОСНОВА</a:t>
            </a:r>
          </a:p>
          <a:p>
            <a:pPr algn="ctr"/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Опора на гуманистический, системно – </a:t>
            </a:r>
            <a:r>
              <a:rPr lang="ru-RU" sz="3200" dirty="0" err="1" smtClean="0"/>
              <a:t>деятельностный</a:t>
            </a:r>
            <a:r>
              <a:rPr lang="ru-RU" sz="3200" dirty="0" smtClean="0"/>
              <a:t>, </a:t>
            </a:r>
            <a:r>
              <a:rPr lang="ru-RU" sz="3200" dirty="0" err="1" smtClean="0"/>
              <a:t>компетентностный</a:t>
            </a:r>
            <a:r>
              <a:rPr lang="ru-RU" sz="3200" dirty="0" smtClean="0"/>
              <a:t>, культурологический, личностно – ориентированный подходы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Сочетание принципов научной обоснованности и практической применяемости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Учёт принципа интеграции в образовании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Учёт принципа межведомственного взаимодействия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Диалогичность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001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ОСНОВНАЯ ЗАДАЧА:</a:t>
            </a:r>
          </a:p>
          <a:p>
            <a:pPr algn="ctr"/>
            <a:endParaRPr lang="ru-RU" dirty="0" smtClean="0"/>
          </a:p>
          <a:p>
            <a:pPr algn="ctr"/>
            <a:r>
              <a:rPr lang="ru-RU" sz="3600" b="1" dirty="0" smtClean="0"/>
              <a:t>ФОРМИРОВАНИЕ ЧЕЛОВЕКА С УСТОЙЧИВОЙ СИСТЕМОЙ НРАВСТВЕННЫХ ОРИЕНТИРОВ, УВАЖИТЕЛЬНО ОТНОСЯЩЕГОСЯ К ПРОШЛОМУ И НАСТОЯЩЕМУ СВОЕЙ СТРАНЫ, ОЩУЩАЮЩЕГО ОТВЕТСТВЕННОСТЬ ЗА СВОИ ПОСТУПКИ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81000"/>
            <a:ext cx="7924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ЦЕЛЬ СТРАТЕГИИ</a:t>
            </a:r>
          </a:p>
          <a:p>
            <a:pPr algn="ctr"/>
            <a:endParaRPr lang="ru-RU" b="1" dirty="0" smtClean="0"/>
          </a:p>
          <a:p>
            <a:pPr algn="ctr"/>
            <a:r>
              <a:rPr lang="ru-RU" sz="3600" b="1" dirty="0" smtClean="0"/>
              <a:t>СОЗДАТЬ В СВЕРДЛОВСКОЙ ОБЛАСТИ ИННОВАЦИОННУЮ СИСТЕМУ ВОСПИТАНИЯ И СОЦИАЛИЗАЦИИ ДЕТЕЙ  И МОЛОДЁЖИ, ОСНОВАННУЮ НА ДОСТИЖЕНИЯХ СОВРЕМЕННОЙ НАУКИ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81000"/>
            <a:ext cx="7924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ОЖИДАЕМЫЕ РЕЗУЛЬТАТЫ ОТ РЕАЛИЗАЦИИ СТРАТЕГИИ:</a:t>
            </a:r>
          </a:p>
          <a:p>
            <a:pPr algn="ctr"/>
            <a:endParaRPr lang="ru-RU" b="1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b="1" dirty="0" smtClean="0"/>
              <a:t>СОЗДАНИЕ ИННОВАЦИОННОЙ РЕГИОНАЛЬНОЙ СИСТЕМЫ ВОСПИТАНИЯ;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ВНЕДРЕНИЕ ЭФФЕКТИВНЫХ  СРЕДСТВ, ФОРМ, МЕТОДОВ И ТЕХНОЛОГИЙ  ВОСПИТАТЕЛЬНОЙ РАБОТЫ;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МАКСИМАЛЬНО ПОЛНОЕ МЕЖВЕДОМСТВЕННОЕ ВЗАИМОДЕЙСТВИЕ В СФЕРЕ ВОСПИТАНИЯ;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СОЗДАНИЕ МЕХАНИЗМОВ РАЗВИТИЯ  РЕГИОНАЛЬНОЙ СИСТЕМЫ ВОСПИТАНИЯ;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ПОДГОТОВКА ВЫСОКОКВАЛИФИЦИРОВННОГО КАДРОВОГО РЕСУРСА, ГОТОВОГО К РЕШЕНИЮ АКТУАЛЬНЫХ ЗАДАЧ  ПО ВОСПИТАНИЮ И СОЦИАЛИЗАЦИИ ДЕТЕЙ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685800"/>
            <a:ext cx="89916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ПОЛНЫЙ ТЕКСТ СТРАТЕГИИ РАЗВИТИЯ ВОСПИТАНИЯ В СВЕРДЛОВСКОЙ ОБЛАСТИ НА 2017 – 2025 ГОДЫ:</a:t>
            </a:r>
          </a:p>
          <a:p>
            <a:pPr algn="ctr"/>
            <a:endParaRPr lang="ru-RU" b="1" dirty="0" smtClean="0"/>
          </a:p>
          <a:p>
            <a:pPr algn="ctr"/>
            <a:r>
              <a:rPr lang="en-US" sz="3800" b="1" dirty="0" smtClean="0">
                <a:hlinkClick r:id="rId2"/>
              </a:rPr>
              <a:t>http://docs.cntd.ru/document/446498752</a:t>
            </a:r>
            <a:endParaRPr lang="ru-RU" sz="3800" b="1" dirty="0" smtClean="0"/>
          </a:p>
          <a:p>
            <a:pPr algn="ctr"/>
            <a:endParaRPr lang="ru-RU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270</Words>
  <Application>Microsoft Office PowerPoint</Application>
  <PresentationFormat>Экран (4:3)</PresentationFormat>
  <Paragraphs>49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Желтышева</dc:creator>
  <cp:lastModifiedBy>olgamus73</cp:lastModifiedBy>
  <cp:revision>5</cp:revision>
  <dcterms:created xsi:type="dcterms:W3CDTF">2017-10-04T15:40:18Z</dcterms:created>
  <dcterms:modified xsi:type="dcterms:W3CDTF">2021-02-10T06:05:27Z</dcterms:modified>
</cp:coreProperties>
</file>