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D59174-E48D-455E-86A3-4CC0AAA415C9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91EEFC-8A22-499C-A8EC-4862969810E8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 w="19050"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accent2">
                  <a:lumMod val="75000"/>
                </a:schemeClr>
              </a:solidFill>
            </a:rPr>
            <a:t>Выбираем тему, определяем цели и задачи экскурсии</a:t>
          </a:r>
          <a:endParaRPr lang="ru-RU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3E1B288B-A2FA-47C7-B53E-9FFF70D7E86D}" type="parTrans" cxnId="{5C15972E-D0FD-47B8-BB91-19DA32E663C3}">
      <dgm:prSet/>
      <dgm:spPr/>
      <dgm:t>
        <a:bodyPr/>
        <a:lstStyle/>
        <a:p>
          <a:endParaRPr lang="ru-RU"/>
        </a:p>
      </dgm:t>
    </dgm:pt>
    <dgm:pt modelId="{5F7464B5-57CF-437D-975E-D0DF9B142B24}" type="sibTrans" cxnId="{5C15972E-D0FD-47B8-BB91-19DA32E663C3}">
      <dgm:prSet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232D63A5-DA52-4EBE-85F1-B877F929F9CA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 w="19050">
          <a:solidFill>
            <a:srgbClr val="C00000"/>
          </a:solidFill>
        </a:ln>
      </dgm:spPr>
      <dgm:t>
        <a:bodyPr/>
        <a:lstStyle/>
        <a:p>
          <a:r>
            <a:rPr lang="ru-RU" sz="1600" b="1" dirty="0" smtClean="0">
              <a:solidFill>
                <a:srgbClr val="C00000"/>
              </a:solidFill>
            </a:rPr>
            <a:t>Изучаем литературу по данному вопросу, составляем библиографию</a:t>
          </a:r>
          <a:endParaRPr lang="ru-RU" sz="1600" b="1" dirty="0">
            <a:solidFill>
              <a:srgbClr val="C00000"/>
            </a:solidFill>
          </a:endParaRPr>
        </a:p>
      </dgm:t>
    </dgm:pt>
    <dgm:pt modelId="{4018F9F4-10C5-42E9-A9F4-08117EE6E443}" type="parTrans" cxnId="{AE37E39A-4325-4CE6-8431-C603D151744B}">
      <dgm:prSet/>
      <dgm:spPr/>
      <dgm:t>
        <a:bodyPr/>
        <a:lstStyle/>
        <a:p>
          <a:endParaRPr lang="ru-RU"/>
        </a:p>
      </dgm:t>
    </dgm:pt>
    <dgm:pt modelId="{15B565E2-132D-4E3D-B999-B0A393542366}" type="sibTrans" cxnId="{AE37E39A-4325-4CE6-8431-C603D151744B}">
      <dgm:prSet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776B5B40-43E5-4C21-89CB-4A2F722EF015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 w="19050"/>
      </dgm:spPr>
      <dgm:t>
        <a:bodyPr/>
        <a:lstStyle/>
        <a:p>
          <a:r>
            <a:rPr lang="ru-RU" sz="1600" b="1" dirty="0" smtClean="0">
              <a:solidFill>
                <a:schemeClr val="accent2">
                  <a:lumMod val="75000"/>
                </a:schemeClr>
              </a:solidFill>
            </a:rPr>
            <a:t>Проводим активную работу с родителями</a:t>
          </a:r>
          <a:endParaRPr lang="ru-RU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B2CA020C-3197-441A-B5BE-CC1AA4AB0410}" type="parTrans" cxnId="{0CD1DD4E-E0FD-48D1-9CF8-38462A6A2A43}">
      <dgm:prSet/>
      <dgm:spPr/>
      <dgm:t>
        <a:bodyPr/>
        <a:lstStyle/>
        <a:p>
          <a:endParaRPr lang="ru-RU"/>
        </a:p>
      </dgm:t>
    </dgm:pt>
    <dgm:pt modelId="{EC69014D-280D-48A7-9DF8-5E1028A957D9}" type="sibTrans" cxnId="{0CD1DD4E-E0FD-48D1-9CF8-38462A6A2A43}">
      <dgm:prSet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DF7F2F28-AEB9-45F4-A5C9-AA90C09A6931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 w="19050">
          <a:solidFill>
            <a:srgbClr val="C00000"/>
          </a:solidFill>
        </a:ln>
      </dgm:spPr>
      <dgm:t>
        <a:bodyPr/>
        <a:lstStyle/>
        <a:p>
          <a:r>
            <a:rPr lang="ru-RU" sz="1600" b="1" dirty="0" smtClean="0">
              <a:solidFill>
                <a:srgbClr val="C00000"/>
              </a:solidFill>
            </a:rPr>
            <a:t>Подробно изучаем экскурсионные объекты, оцифровываем фото, видео, иллюстрации</a:t>
          </a:r>
          <a:endParaRPr lang="ru-RU" sz="1600" b="1" dirty="0">
            <a:solidFill>
              <a:srgbClr val="C00000"/>
            </a:solidFill>
          </a:endParaRPr>
        </a:p>
      </dgm:t>
    </dgm:pt>
    <dgm:pt modelId="{55B09020-7EC7-4255-84D0-2C3C5017D99F}" type="parTrans" cxnId="{6DCB9222-2D1A-4F97-A93F-8F5602F027AC}">
      <dgm:prSet/>
      <dgm:spPr/>
      <dgm:t>
        <a:bodyPr/>
        <a:lstStyle/>
        <a:p>
          <a:endParaRPr lang="ru-RU"/>
        </a:p>
      </dgm:t>
    </dgm:pt>
    <dgm:pt modelId="{642A4E1F-E078-4FF4-AB0B-323184194BE2}" type="sibTrans" cxnId="{6DCB9222-2D1A-4F97-A93F-8F5602F027AC}">
      <dgm:prSet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8E4C32C5-4E96-44AF-9830-51FC20EAF853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 w="19050"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accent2">
                  <a:lumMod val="75000"/>
                </a:schemeClr>
              </a:solidFill>
            </a:rPr>
            <a:t>Определяем технику ведения экскурсии, составляем «маршрут» на основе видеоряда</a:t>
          </a:r>
          <a:endParaRPr lang="ru-RU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38546F3E-02BA-4D6E-824D-802A770C0B87}" type="parTrans" cxnId="{810CA14A-5EB2-4D0D-8FCD-8C22BB7AB023}">
      <dgm:prSet/>
      <dgm:spPr/>
      <dgm:t>
        <a:bodyPr/>
        <a:lstStyle/>
        <a:p>
          <a:endParaRPr lang="ru-RU"/>
        </a:p>
      </dgm:t>
    </dgm:pt>
    <dgm:pt modelId="{B5CC1ED3-E489-40E1-927F-677ED57D8585}" type="sibTrans" cxnId="{810CA14A-5EB2-4D0D-8FCD-8C22BB7AB023}">
      <dgm:prSet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D83658CC-D94F-4E82-95B5-51C1950AA36C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 w="19050">
          <a:solidFill>
            <a:srgbClr val="C00000"/>
          </a:solidFill>
        </a:ln>
      </dgm:spPr>
      <dgm:t>
        <a:bodyPr/>
        <a:lstStyle/>
        <a:p>
          <a:r>
            <a:rPr lang="ru-RU" sz="1600" b="1" dirty="0" smtClean="0">
              <a:solidFill>
                <a:srgbClr val="C00000"/>
              </a:solidFill>
            </a:rPr>
            <a:t>Подготовка текста экскурсии (краткость, чёткость формулировок, литературный язык)</a:t>
          </a:r>
          <a:endParaRPr lang="ru-RU" sz="1600" b="1" dirty="0">
            <a:solidFill>
              <a:srgbClr val="C00000"/>
            </a:solidFill>
          </a:endParaRPr>
        </a:p>
      </dgm:t>
    </dgm:pt>
    <dgm:pt modelId="{C6193832-7286-447B-B617-E0AA86444231}" type="parTrans" cxnId="{98CC6A21-1EAF-4041-8B18-E5F7748ED129}">
      <dgm:prSet/>
      <dgm:spPr/>
      <dgm:t>
        <a:bodyPr/>
        <a:lstStyle/>
        <a:p>
          <a:endParaRPr lang="ru-RU"/>
        </a:p>
      </dgm:t>
    </dgm:pt>
    <dgm:pt modelId="{23E9CC0F-06F8-4C07-A422-13DCB3416822}" type="sibTrans" cxnId="{98CC6A21-1EAF-4041-8B18-E5F7748ED129}">
      <dgm:prSet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41814B12-968B-4F48-A83F-D9D487FC4EE7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 w="19050"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accent2">
                  <a:lumMod val="75000"/>
                </a:schemeClr>
              </a:solidFill>
            </a:rPr>
            <a:t>Проведение экскурсии начинаем со вступительной беседы, постановки проблемных вопросов по теме и содержанию</a:t>
          </a:r>
          <a:endParaRPr lang="ru-RU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C4017D0A-6AD8-43F1-A79B-085A6BC12148}" type="parTrans" cxnId="{86F3568B-2F7C-4FED-B806-76A3082F7AB6}">
      <dgm:prSet/>
      <dgm:spPr/>
      <dgm:t>
        <a:bodyPr/>
        <a:lstStyle/>
        <a:p>
          <a:endParaRPr lang="ru-RU"/>
        </a:p>
      </dgm:t>
    </dgm:pt>
    <dgm:pt modelId="{CC58FD6D-6086-43BF-A12E-C39EC0AD653C}" type="sibTrans" cxnId="{86F3568B-2F7C-4FED-B806-76A3082F7AB6}">
      <dgm:prSet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E128E8D8-BED7-4F05-A03A-84CAC8264B5E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 w="19050">
          <a:solidFill>
            <a:srgbClr val="C00000"/>
          </a:solidFill>
        </a:ln>
      </dgm:spPr>
      <dgm:t>
        <a:bodyPr/>
        <a:lstStyle/>
        <a:p>
          <a:r>
            <a:rPr lang="ru-RU" sz="1600" b="1" dirty="0" smtClean="0">
              <a:solidFill>
                <a:srgbClr val="C00000"/>
              </a:solidFill>
            </a:rPr>
            <a:t>Показ экскурсии (видеоряд, слайды)</a:t>
          </a:r>
          <a:endParaRPr lang="ru-RU" sz="1600" b="1" dirty="0">
            <a:solidFill>
              <a:srgbClr val="C00000"/>
            </a:solidFill>
          </a:endParaRPr>
        </a:p>
      </dgm:t>
    </dgm:pt>
    <dgm:pt modelId="{0D637015-5910-496D-AF06-D0885616DEC9}" type="parTrans" cxnId="{7AC3E316-C751-4938-A3C1-ECF8443F755C}">
      <dgm:prSet/>
      <dgm:spPr/>
      <dgm:t>
        <a:bodyPr/>
        <a:lstStyle/>
        <a:p>
          <a:endParaRPr lang="ru-RU"/>
        </a:p>
      </dgm:t>
    </dgm:pt>
    <dgm:pt modelId="{00B3D503-C5F0-4AA3-A70F-F5121F7F5371}" type="sibTrans" cxnId="{7AC3E316-C751-4938-A3C1-ECF8443F755C}">
      <dgm:prSet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D03970D4-AC9C-4F14-9428-E6FF200F1ED3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 w="19050"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accent2">
                  <a:lumMod val="75000"/>
                </a:schemeClr>
              </a:solidFill>
            </a:rPr>
            <a:t>Итоговая беседа с детьми, систематизация увиденного и услышанного, впечатления детей</a:t>
          </a:r>
          <a:endParaRPr lang="ru-RU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AE6B201F-9479-472C-B47A-D5F62E04C2F2}" type="parTrans" cxnId="{ADDF0776-9A08-47EE-A75F-DC1821AFAB1D}">
      <dgm:prSet/>
      <dgm:spPr/>
      <dgm:t>
        <a:bodyPr/>
        <a:lstStyle/>
        <a:p>
          <a:endParaRPr lang="ru-RU"/>
        </a:p>
      </dgm:t>
    </dgm:pt>
    <dgm:pt modelId="{09669A34-A6D9-483E-99F6-93682C7874CD}" type="sibTrans" cxnId="{ADDF0776-9A08-47EE-A75F-DC1821AFAB1D}">
      <dgm:prSet/>
      <dgm:spPr/>
      <dgm:t>
        <a:bodyPr/>
        <a:lstStyle/>
        <a:p>
          <a:endParaRPr lang="ru-RU"/>
        </a:p>
      </dgm:t>
    </dgm:pt>
    <dgm:pt modelId="{10FB8CD6-B916-400E-B417-34D03CD457EF}" type="pres">
      <dgm:prSet presAssocID="{44D59174-E48D-455E-86A3-4CC0AAA415C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7DC1C0-9960-431A-ADA8-A784A3A13E69}" type="pres">
      <dgm:prSet presAssocID="{0B91EEFC-8A22-499C-A8EC-4862969810E8}" presName="node" presStyleLbl="node1" presStyleIdx="0" presStyleCnt="9" custLinFactNeighborX="-22340" custLinFactNeighborY="210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B6F0EB-49C4-4552-8DA0-30522ABD3FE8}" type="pres">
      <dgm:prSet presAssocID="{5F7464B5-57CF-437D-975E-D0DF9B142B24}" presName="sibTrans" presStyleLbl="sibTrans2D1" presStyleIdx="0" presStyleCnt="8"/>
      <dgm:spPr/>
      <dgm:t>
        <a:bodyPr/>
        <a:lstStyle/>
        <a:p>
          <a:endParaRPr lang="ru-RU"/>
        </a:p>
      </dgm:t>
    </dgm:pt>
    <dgm:pt modelId="{A9EDFE32-5562-4653-BFE9-790A8F0C2D11}" type="pres">
      <dgm:prSet presAssocID="{5F7464B5-57CF-437D-975E-D0DF9B142B24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7E8ACB03-414D-4A77-90C2-0924A26C0DDA}" type="pres">
      <dgm:prSet presAssocID="{232D63A5-DA52-4EBE-85F1-B877F929F9CA}" presName="node" presStyleLbl="node1" presStyleIdx="1" presStyleCnt="9" custScaleX="132108" custLinFactNeighborX="-18591" custLinFactNeighborY="210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D9AF32-4923-49AA-9385-C4B65C7B00BF}" type="pres">
      <dgm:prSet presAssocID="{15B565E2-132D-4E3D-B999-B0A393542366}" presName="sibTrans" presStyleLbl="sibTrans2D1" presStyleIdx="1" presStyleCnt="8"/>
      <dgm:spPr/>
      <dgm:t>
        <a:bodyPr/>
        <a:lstStyle/>
        <a:p>
          <a:endParaRPr lang="ru-RU"/>
        </a:p>
      </dgm:t>
    </dgm:pt>
    <dgm:pt modelId="{35F753A8-57E9-4172-9442-EA524A3DF1AF}" type="pres">
      <dgm:prSet presAssocID="{15B565E2-132D-4E3D-B999-B0A393542366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BE7C99BA-C159-4BB1-A2C3-8EF1BF5B4BAA}" type="pres">
      <dgm:prSet presAssocID="{776B5B40-43E5-4C21-89CB-4A2F722EF015}" presName="node" presStyleLbl="node1" presStyleIdx="2" presStyleCnt="9" custLinFactNeighborX="-8899" custLinFactNeighborY="210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A79874-584A-4D2C-9A63-A51F9D1F2020}" type="pres">
      <dgm:prSet presAssocID="{EC69014D-280D-48A7-9DF8-5E1028A957D9}" presName="sibTrans" presStyleLbl="sibTrans2D1" presStyleIdx="2" presStyleCnt="8"/>
      <dgm:spPr/>
      <dgm:t>
        <a:bodyPr/>
        <a:lstStyle/>
        <a:p>
          <a:endParaRPr lang="ru-RU"/>
        </a:p>
      </dgm:t>
    </dgm:pt>
    <dgm:pt modelId="{E8A6320A-F4AB-4955-BB66-4D862949C31C}" type="pres">
      <dgm:prSet presAssocID="{EC69014D-280D-48A7-9DF8-5E1028A957D9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5C604F21-DC01-4041-B1F5-54B4635D797C}" type="pres">
      <dgm:prSet presAssocID="{DF7F2F28-AEB9-45F4-A5C9-AA90C09A6931}" presName="node" presStyleLbl="node1" presStyleIdx="3" presStyleCnt="9" custScaleX="124767" custScaleY="116178" custLinFactNeighborX="3184" custLinFactNeighborY="8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B4B771-566C-4400-8356-04E39FCAC89A}" type="pres">
      <dgm:prSet presAssocID="{642A4E1F-E078-4FF4-AB0B-323184194BE2}" presName="sibTrans" presStyleLbl="sibTrans2D1" presStyleIdx="3" presStyleCnt="8"/>
      <dgm:spPr/>
      <dgm:t>
        <a:bodyPr/>
        <a:lstStyle/>
        <a:p>
          <a:endParaRPr lang="ru-RU"/>
        </a:p>
      </dgm:t>
    </dgm:pt>
    <dgm:pt modelId="{3EA06685-FE62-42FB-8D33-99856AD024F9}" type="pres">
      <dgm:prSet presAssocID="{642A4E1F-E078-4FF4-AB0B-323184194BE2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F6C9AF94-05A8-4B65-811E-F333F8DB41EB}" type="pres">
      <dgm:prSet presAssocID="{8E4C32C5-4E96-44AF-9830-51FC20EAF853}" presName="node" presStyleLbl="node1" presStyleIdx="4" presStyleCnt="9" custScaleX="123122" custScaleY="131796" custLinFactNeighborX="9874" custLinFactNeighborY="94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0921F1-B395-488C-B306-561CCF14F6A4}" type="pres">
      <dgm:prSet presAssocID="{B5CC1ED3-E489-40E1-927F-677ED57D8585}" presName="sibTrans" presStyleLbl="sibTrans2D1" presStyleIdx="4" presStyleCnt="8"/>
      <dgm:spPr/>
      <dgm:t>
        <a:bodyPr/>
        <a:lstStyle/>
        <a:p>
          <a:endParaRPr lang="ru-RU"/>
        </a:p>
      </dgm:t>
    </dgm:pt>
    <dgm:pt modelId="{91B02520-9CBE-4A61-B6B7-9E48AC1BA45B}" type="pres">
      <dgm:prSet presAssocID="{B5CC1ED3-E489-40E1-927F-677ED57D8585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15B69B12-A719-4832-81F9-9E711F93594E}" type="pres">
      <dgm:prSet presAssocID="{D83658CC-D94F-4E82-95B5-51C1950AA36C}" presName="node" presStyleLbl="node1" presStyleIdx="5" presStyleCnt="9" custScaleX="126408" custScaleY="116524" custLinFactNeighborX="7717" custLinFactNeighborY="-6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EFD03D-2550-4490-BC31-F9C669A1988F}" type="pres">
      <dgm:prSet presAssocID="{23E9CC0F-06F8-4C07-A422-13DCB3416822}" presName="sibTrans" presStyleLbl="sibTrans2D1" presStyleIdx="5" presStyleCnt="8"/>
      <dgm:spPr/>
      <dgm:t>
        <a:bodyPr/>
        <a:lstStyle/>
        <a:p>
          <a:endParaRPr lang="ru-RU"/>
        </a:p>
      </dgm:t>
    </dgm:pt>
    <dgm:pt modelId="{FD8F4A96-E6DC-45AB-8081-7C8ABB10B666}" type="pres">
      <dgm:prSet presAssocID="{23E9CC0F-06F8-4C07-A422-13DCB3416822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C7F11C3A-3563-4C62-9650-C5CBACEA3D10}" type="pres">
      <dgm:prSet presAssocID="{41814B12-968B-4F48-A83F-D9D487FC4EE7}" presName="node" presStyleLbl="node1" presStyleIdx="6" presStyleCnt="9" custScaleX="140478" custScaleY="142091" custLinFactNeighborX="11874" custLinFactNeighborY="-186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FF6F76-201A-4FB2-B402-0039732C6CE8}" type="pres">
      <dgm:prSet presAssocID="{CC58FD6D-6086-43BF-A12E-C39EC0AD653C}" presName="sibTrans" presStyleLbl="sibTrans2D1" presStyleIdx="6" presStyleCnt="8"/>
      <dgm:spPr/>
      <dgm:t>
        <a:bodyPr/>
        <a:lstStyle/>
        <a:p>
          <a:endParaRPr lang="ru-RU"/>
        </a:p>
      </dgm:t>
    </dgm:pt>
    <dgm:pt modelId="{206B2FD1-7D89-4005-B654-F129F3476CDF}" type="pres">
      <dgm:prSet presAssocID="{CC58FD6D-6086-43BF-A12E-C39EC0AD653C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1FA17C63-D516-4F86-90D8-623043B67C5E}" type="pres">
      <dgm:prSet presAssocID="{E128E8D8-BED7-4F05-A03A-84CAC8264B5E}" presName="node" presStyleLbl="node1" presStyleIdx="7" presStyleCnt="9" custScaleX="126844" custScaleY="116673" custLinFactNeighborX="993" custLinFactNeighborY="-114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C381CE-FE5D-4AC8-AFC2-2C907FCBF972}" type="pres">
      <dgm:prSet presAssocID="{00B3D503-C5F0-4AA3-A70F-F5121F7F5371}" presName="sibTrans" presStyleLbl="sibTrans2D1" presStyleIdx="7" presStyleCnt="8"/>
      <dgm:spPr/>
      <dgm:t>
        <a:bodyPr/>
        <a:lstStyle/>
        <a:p>
          <a:endParaRPr lang="ru-RU"/>
        </a:p>
      </dgm:t>
    </dgm:pt>
    <dgm:pt modelId="{B346A37E-73A0-4B52-85CA-8AA84ED71AD5}" type="pres">
      <dgm:prSet presAssocID="{00B3D503-C5F0-4AA3-A70F-F5121F7F5371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18C05CA8-F1FE-4835-847F-F5003B9B929A}" type="pres">
      <dgm:prSet presAssocID="{D03970D4-AC9C-4F14-9428-E6FF200F1ED3}" presName="node" presStyleLbl="node1" presStyleIdx="8" presStyleCnt="9" custScaleX="124584" custScaleY="140332" custLinFactNeighborX="-7484" custLinFactNeighborY="-15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0E5CAC-BC6A-40E5-9BB5-D5BA63984E39}" type="presOf" srcId="{15B565E2-132D-4E3D-B999-B0A393542366}" destId="{35F753A8-57E9-4172-9442-EA524A3DF1AF}" srcOrd="1" destOrd="0" presId="urn:microsoft.com/office/officeart/2005/8/layout/process5"/>
    <dgm:cxn modelId="{8092A01F-0E69-4118-9CB4-881F3F9B9505}" type="presOf" srcId="{0B91EEFC-8A22-499C-A8EC-4862969810E8}" destId="{A87DC1C0-9960-431A-ADA8-A784A3A13E69}" srcOrd="0" destOrd="0" presId="urn:microsoft.com/office/officeart/2005/8/layout/process5"/>
    <dgm:cxn modelId="{FC465390-48D3-4DF2-B4F7-D0C569DB8902}" type="presOf" srcId="{44D59174-E48D-455E-86A3-4CC0AAA415C9}" destId="{10FB8CD6-B916-400E-B417-34D03CD457EF}" srcOrd="0" destOrd="0" presId="urn:microsoft.com/office/officeart/2005/8/layout/process5"/>
    <dgm:cxn modelId="{AE37E39A-4325-4CE6-8431-C603D151744B}" srcId="{44D59174-E48D-455E-86A3-4CC0AAA415C9}" destId="{232D63A5-DA52-4EBE-85F1-B877F929F9CA}" srcOrd="1" destOrd="0" parTransId="{4018F9F4-10C5-42E9-A9F4-08117EE6E443}" sibTransId="{15B565E2-132D-4E3D-B999-B0A393542366}"/>
    <dgm:cxn modelId="{CBCB784A-AC51-4889-B6CD-0452C4375331}" type="presOf" srcId="{CC58FD6D-6086-43BF-A12E-C39EC0AD653C}" destId="{BAFF6F76-201A-4FB2-B402-0039732C6CE8}" srcOrd="0" destOrd="0" presId="urn:microsoft.com/office/officeart/2005/8/layout/process5"/>
    <dgm:cxn modelId="{5C15972E-D0FD-47B8-BB91-19DA32E663C3}" srcId="{44D59174-E48D-455E-86A3-4CC0AAA415C9}" destId="{0B91EEFC-8A22-499C-A8EC-4862969810E8}" srcOrd="0" destOrd="0" parTransId="{3E1B288B-A2FA-47C7-B53E-9FFF70D7E86D}" sibTransId="{5F7464B5-57CF-437D-975E-D0DF9B142B24}"/>
    <dgm:cxn modelId="{AE16E5AA-1B08-4552-A8AD-ACF36C998187}" type="presOf" srcId="{23E9CC0F-06F8-4C07-A422-13DCB3416822}" destId="{FD8F4A96-E6DC-45AB-8081-7C8ABB10B666}" srcOrd="1" destOrd="0" presId="urn:microsoft.com/office/officeart/2005/8/layout/process5"/>
    <dgm:cxn modelId="{8F152C45-1FDF-4350-B2F5-AF63C24466F7}" type="presOf" srcId="{E128E8D8-BED7-4F05-A03A-84CAC8264B5E}" destId="{1FA17C63-D516-4F86-90D8-623043B67C5E}" srcOrd="0" destOrd="0" presId="urn:microsoft.com/office/officeart/2005/8/layout/process5"/>
    <dgm:cxn modelId="{BF94C7B7-0A8D-4FF7-9A09-B39924C431DB}" type="presOf" srcId="{5F7464B5-57CF-437D-975E-D0DF9B142B24}" destId="{C9B6F0EB-49C4-4552-8DA0-30522ABD3FE8}" srcOrd="0" destOrd="0" presId="urn:microsoft.com/office/officeart/2005/8/layout/process5"/>
    <dgm:cxn modelId="{1EC7A833-C8CC-4837-BB76-A2AE8CCEFD50}" type="presOf" srcId="{CC58FD6D-6086-43BF-A12E-C39EC0AD653C}" destId="{206B2FD1-7D89-4005-B654-F129F3476CDF}" srcOrd="1" destOrd="0" presId="urn:microsoft.com/office/officeart/2005/8/layout/process5"/>
    <dgm:cxn modelId="{2F6F215E-E80E-49EB-A832-CD79ABB205BB}" type="presOf" srcId="{15B565E2-132D-4E3D-B999-B0A393542366}" destId="{9AD9AF32-4923-49AA-9385-C4B65C7B00BF}" srcOrd="0" destOrd="0" presId="urn:microsoft.com/office/officeart/2005/8/layout/process5"/>
    <dgm:cxn modelId="{2C3C44C3-C6F0-41EE-A0F3-0D6088B4A0A6}" type="presOf" srcId="{642A4E1F-E078-4FF4-AB0B-323184194BE2}" destId="{3EA06685-FE62-42FB-8D33-99856AD024F9}" srcOrd="1" destOrd="0" presId="urn:microsoft.com/office/officeart/2005/8/layout/process5"/>
    <dgm:cxn modelId="{810CA14A-5EB2-4D0D-8FCD-8C22BB7AB023}" srcId="{44D59174-E48D-455E-86A3-4CC0AAA415C9}" destId="{8E4C32C5-4E96-44AF-9830-51FC20EAF853}" srcOrd="4" destOrd="0" parTransId="{38546F3E-02BA-4D6E-824D-802A770C0B87}" sibTransId="{B5CC1ED3-E489-40E1-927F-677ED57D8585}"/>
    <dgm:cxn modelId="{98CC6A21-1EAF-4041-8B18-E5F7748ED129}" srcId="{44D59174-E48D-455E-86A3-4CC0AAA415C9}" destId="{D83658CC-D94F-4E82-95B5-51C1950AA36C}" srcOrd="5" destOrd="0" parTransId="{C6193832-7286-447B-B617-E0AA86444231}" sibTransId="{23E9CC0F-06F8-4C07-A422-13DCB3416822}"/>
    <dgm:cxn modelId="{21A9E2B2-7EAF-4876-B697-41203006E1B9}" type="presOf" srcId="{5F7464B5-57CF-437D-975E-D0DF9B142B24}" destId="{A9EDFE32-5562-4653-BFE9-790A8F0C2D11}" srcOrd="1" destOrd="0" presId="urn:microsoft.com/office/officeart/2005/8/layout/process5"/>
    <dgm:cxn modelId="{D7206796-0DE5-49B0-9220-F2E5EFFBFD8C}" type="presOf" srcId="{8E4C32C5-4E96-44AF-9830-51FC20EAF853}" destId="{F6C9AF94-05A8-4B65-811E-F333F8DB41EB}" srcOrd="0" destOrd="0" presId="urn:microsoft.com/office/officeart/2005/8/layout/process5"/>
    <dgm:cxn modelId="{6DCB9222-2D1A-4F97-A93F-8F5602F027AC}" srcId="{44D59174-E48D-455E-86A3-4CC0AAA415C9}" destId="{DF7F2F28-AEB9-45F4-A5C9-AA90C09A6931}" srcOrd="3" destOrd="0" parTransId="{55B09020-7EC7-4255-84D0-2C3C5017D99F}" sibTransId="{642A4E1F-E078-4FF4-AB0B-323184194BE2}"/>
    <dgm:cxn modelId="{B5F3CA4E-2BC3-4F2A-A58B-7DA2464D81BA}" type="presOf" srcId="{776B5B40-43E5-4C21-89CB-4A2F722EF015}" destId="{BE7C99BA-C159-4BB1-A2C3-8EF1BF5B4BAA}" srcOrd="0" destOrd="0" presId="urn:microsoft.com/office/officeart/2005/8/layout/process5"/>
    <dgm:cxn modelId="{0CD1DD4E-E0FD-48D1-9CF8-38462A6A2A43}" srcId="{44D59174-E48D-455E-86A3-4CC0AAA415C9}" destId="{776B5B40-43E5-4C21-89CB-4A2F722EF015}" srcOrd="2" destOrd="0" parTransId="{B2CA020C-3197-441A-B5BE-CC1AA4AB0410}" sibTransId="{EC69014D-280D-48A7-9DF8-5E1028A957D9}"/>
    <dgm:cxn modelId="{5C09DD0E-44BC-4F92-B7E2-F663A90D364F}" type="presOf" srcId="{D03970D4-AC9C-4F14-9428-E6FF200F1ED3}" destId="{18C05CA8-F1FE-4835-847F-F5003B9B929A}" srcOrd="0" destOrd="0" presId="urn:microsoft.com/office/officeart/2005/8/layout/process5"/>
    <dgm:cxn modelId="{6BD27B81-A4EB-4B1A-BDBC-BD99302BDE83}" type="presOf" srcId="{EC69014D-280D-48A7-9DF8-5E1028A957D9}" destId="{DBA79874-584A-4D2C-9A63-A51F9D1F2020}" srcOrd="0" destOrd="0" presId="urn:microsoft.com/office/officeart/2005/8/layout/process5"/>
    <dgm:cxn modelId="{B79D7CF1-E65A-4AC3-A188-2312142C5633}" type="presOf" srcId="{EC69014D-280D-48A7-9DF8-5E1028A957D9}" destId="{E8A6320A-F4AB-4955-BB66-4D862949C31C}" srcOrd="1" destOrd="0" presId="urn:microsoft.com/office/officeart/2005/8/layout/process5"/>
    <dgm:cxn modelId="{0B65B9ED-0C08-4E9B-A4F4-5228D055E47C}" type="presOf" srcId="{642A4E1F-E078-4FF4-AB0B-323184194BE2}" destId="{CEB4B771-566C-4400-8356-04E39FCAC89A}" srcOrd="0" destOrd="0" presId="urn:microsoft.com/office/officeart/2005/8/layout/process5"/>
    <dgm:cxn modelId="{304D6003-1BFF-4FDB-A6A1-C55B3B4F0743}" type="presOf" srcId="{D83658CC-D94F-4E82-95B5-51C1950AA36C}" destId="{15B69B12-A719-4832-81F9-9E711F93594E}" srcOrd="0" destOrd="0" presId="urn:microsoft.com/office/officeart/2005/8/layout/process5"/>
    <dgm:cxn modelId="{ADDF0776-9A08-47EE-A75F-DC1821AFAB1D}" srcId="{44D59174-E48D-455E-86A3-4CC0AAA415C9}" destId="{D03970D4-AC9C-4F14-9428-E6FF200F1ED3}" srcOrd="8" destOrd="0" parTransId="{AE6B201F-9479-472C-B47A-D5F62E04C2F2}" sibTransId="{09669A34-A6D9-483E-99F6-93682C7874CD}"/>
    <dgm:cxn modelId="{7AC3E316-C751-4938-A3C1-ECF8443F755C}" srcId="{44D59174-E48D-455E-86A3-4CC0AAA415C9}" destId="{E128E8D8-BED7-4F05-A03A-84CAC8264B5E}" srcOrd="7" destOrd="0" parTransId="{0D637015-5910-496D-AF06-D0885616DEC9}" sibTransId="{00B3D503-C5F0-4AA3-A70F-F5121F7F5371}"/>
    <dgm:cxn modelId="{92AF1E86-5D3B-433B-9C47-69B3A5D1EE9E}" type="presOf" srcId="{232D63A5-DA52-4EBE-85F1-B877F929F9CA}" destId="{7E8ACB03-414D-4A77-90C2-0924A26C0DDA}" srcOrd="0" destOrd="0" presId="urn:microsoft.com/office/officeart/2005/8/layout/process5"/>
    <dgm:cxn modelId="{86F3568B-2F7C-4FED-B806-76A3082F7AB6}" srcId="{44D59174-E48D-455E-86A3-4CC0AAA415C9}" destId="{41814B12-968B-4F48-A83F-D9D487FC4EE7}" srcOrd="6" destOrd="0" parTransId="{C4017D0A-6AD8-43F1-A79B-085A6BC12148}" sibTransId="{CC58FD6D-6086-43BF-A12E-C39EC0AD653C}"/>
    <dgm:cxn modelId="{23A0EB4F-0322-4934-B98C-4EBE82D107A5}" type="presOf" srcId="{23E9CC0F-06F8-4C07-A422-13DCB3416822}" destId="{4CEFD03D-2550-4490-BC31-F9C669A1988F}" srcOrd="0" destOrd="0" presId="urn:microsoft.com/office/officeart/2005/8/layout/process5"/>
    <dgm:cxn modelId="{1FC6C1E4-F431-4B89-88E9-5C69EE9A2D48}" type="presOf" srcId="{DF7F2F28-AEB9-45F4-A5C9-AA90C09A6931}" destId="{5C604F21-DC01-4041-B1F5-54B4635D797C}" srcOrd="0" destOrd="0" presId="urn:microsoft.com/office/officeart/2005/8/layout/process5"/>
    <dgm:cxn modelId="{297B833A-0367-40EA-8C64-170AA8329AD2}" type="presOf" srcId="{00B3D503-C5F0-4AA3-A70F-F5121F7F5371}" destId="{B346A37E-73A0-4B52-85CA-8AA84ED71AD5}" srcOrd="1" destOrd="0" presId="urn:microsoft.com/office/officeart/2005/8/layout/process5"/>
    <dgm:cxn modelId="{279733C1-59B5-44CF-B7EF-E2D818EFF208}" type="presOf" srcId="{00B3D503-C5F0-4AA3-A70F-F5121F7F5371}" destId="{0FC381CE-FE5D-4AC8-AFC2-2C907FCBF972}" srcOrd="0" destOrd="0" presId="urn:microsoft.com/office/officeart/2005/8/layout/process5"/>
    <dgm:cxn modelId="{346B131B-DB2A-4C9B-B4C5-3C2916BF0919}" type="presOf" srcId="{41814B12-968B-4F48-A83F-D9D487FC4EE7}" destId="{C7F11C3A-3563-4C62-9650-C5CBACEA3D10}" srcOrd="0" destOrd="0" presId="urn:microsoft.com/office/officeart/2005/8/layout/process5"/>
    <dgm:cxn modelId="{BC4FED67-ED34-44B0-9DF8-FA3B4D13A298}" type="presOf" srcId="{B5CC1ED3-E489-40E1-927F-677ED57D8585}" destId="{A50921F1-B395-488C-B306-561CCF14F6A4}" srcOrd="0" destOrd="0" presId="urn:microsoft.com/office/officeart/2005/8/layout/process5"/>
    <dgm:cxn modelId="{BE0C1AB1-85B9-4A82-8C87-C701D0FCA2D1}" type="presOf" srcId="{B5CC1ED3-E489-40E1-927F-677ED57D8585}" destId="{91B02520-9CBE-4A61-B6B7-9E48AC1BA45B}" srcOrd="1" destOrd="0" presId="urn:microsoft.com/office/officeart/2005/8/layout/process5"/>
    <dgm:cxn modelId="{4F82D540-7433-4038-8DC1-737CA55CC5B2}" type="presParOf" srcId="{10FB8CD6-B916-400E-B417-34D03CD457EF}" destId="{A87DC1C0-9960-431A-ADA8-A784A3A13E69}" srcOrd="0" destOrd="0" presId="urn:microsoft.com/office/officeart/2005/8/layout/process5"/>
    <dgm:cxn modelId="{C1142FAB-FCAF-44FB-AF4F-9EE432C03835}" type="presParOf" srcId="{10FB8CD6-B916-400E-B417-34D03CD457EF}" destId="{C9B6F0EB-49C4-4552-8DA0-30522ABD3FE8}" srcOrd="1" destOrd="0" presId="urn:microsoft.com/office/officeart/2005/8/layout/process5"/>
    <dgm:cxn modelId="{47F4F8E9-CEC1-435A-9F90-3D77A06A3F12}" type="presParOf" srcId="{C9B6F0EB-49C4-4552-8DA0-30522ABD3FE8}" destId="{A9EDFE32-5562-4653-BFE9-790A8F0C2D11}" srcOrd="0" destOrd="0" presId="urn:microsoft.com/office/officeart/2005/8/layout/process5"/>
    <dgm:cxn modelId="{1B2C11C6-AE5C-46F2-A5CE-39D7A8429B82}" type="presParOf" srcId="{10FB8CD6-B916-400E-B417-34D03CD457EF}" destId="{7E8ACB03-414D-4A77-90C2-0924A26C0DDA}" srcOrd="2" destOrd="0" presId="urn:microsoft.com/office/officeart/2005/8/layout/process5"/>
    <dgm:cxn modelId="{80FD9AEE-CAE3-46A3-9513-FDB756D3A111}" type="presParOf" srcId="{10FB8CD6-B916-400E-B417-34D03CD457EF}" destId="{9AD9AF32-4923-49AA-9385-C4B65C7B00BF}" srcOrd="3" destOrd="0" presId="urn:microsoft.com/office/officeart/2005/8/layout/process5"/>
    <dgm:cxn modelId="{97757A65-B81C-4EFE-930B-972D38CA98A9}" type="presParOf" srcId="{9AD9AF32-4923-49AA-9385-C4B65C7B00BF}" destId="{35F753A8-57E9-4172-9442-EA524A3DF1AF}" srcOrd="0" destOrd="0" presId="urn:microsoft.com/office/officeart/2005/8/layout/process5"/>
    <dgm:cxn modelId="{86916704-9987-47F6-B7B1-781B5CE69EAE}" type="presParOf" srcId="{10FB8CD6-B916-400E-B417-34D03CD457EF}" destId="{BE7C99BA-C159-4BB1-A2C3-8EF1BF5B4BAA}" srcOrd="4" destOrd="0" presId="urn:microsoft.com/office/officeart/2005/8/layout/process5"/>
    <dgm:cxn modelId="{5A6558DC-06FA-4930-A102-256EC16323B4}" type="presParOf" srcId="{10FB8CD6-B916-400E-B417-34D03CD457EF}" destId="{DBA79874-584A-4D2C-9A63-A51F9D1F2020}" srcOrd="5" destOrd="0" presId="urn:microsoft.com/office/officeart/2005/8/layout/process5"/>
    <dgm:cxn modelId="{574CAC35-821C-4F4E-9032-8BD8B5CDDC7A}" type="presParOf" srcId="{DBA79874-584A-4D2C-9A63-A51F9D1F2020}" destId="{E8A6320A-F4AB-4955-BB66-4D862949C31C}" srcOrd="0" destOrd="0" presId="urn:microsoft.com/office/officeart/2005/8/layout/process5"/>
    <dgm:cxn modelId="{DABF81BD-F298-415F-95C9-33F975587F2D}" type="presParOf" srcId="{10FB8CD6-B916-400E-B417-34D03CD457EF}" destId="{5C604F21-DC01-4041-B1F5-54B4635D797C}" srcOrd="6" destOrd="0" presId="urn:microsoft.com/office/officeart/2005/8/layout/process5"/>
    <dgm:cxn modelId="{6671E23F-8928-41D5-85E7-B5DE59D5BFF0}" type="presParOf" srcId="{10FB8CD6-B916-400E-B417-34D03CD457EF}" destId="{CEB4B771-566C-4400-8356-04E39FCAC89A}" srcOrd="7" destOrd="0" presId="urn:microsoft.com/office/officeart/2005/8/layout/process5"/>
    <dgm:cxn modelId="{F85D59F5-3325-4474-8034-15F651D8A561}" type="presParOf" srcId="{CEB4B771-566C-4400-8356-04E39FCAC89A}" destId="{3EA06685-FE62-42FB-8D33-99856AD024F9}" srcOrd="0" destOrd="0" presId="urn:microsoft.com/office/officeart/2005/8/layout/process5"/>
    <dgm:cxn modelId="{5B5D3824-68BA-4A23-92A9-24A54DC82419}" type="presParOf" srcId="{10FB8CD6-B916-400E-B417-34D03CD457EF}" destId="{F6C9AF94-05A8-4B65-811E-F333F8DB41EB}" srcOrd="8" destOrd="0" presId="urn:microsoft.com/office/officeart/2005/8/layout/process5"/>
    <dgm:cxn modelId="{7A72754C-F833-49AF-B9F2-C5BAE13DD1A1}" type="presParOf" srcId="{10FB8CD6-B916-400E-B417-34D03CD457EF}" destId="{A50921F1-B395-488C-B306-561CCF14F6A4}" srcOrd="9" destOrd="0" presId="urn:microsoft.com/office/officeart/2005/8/layout/process5"/>
    <dgm:cxn modelId="{A3E42A3A-E96A-47D5-A171-2B1162A043B4}" type="presParOf" srcId="{A50921F1-B395-488C-B306-561CCF14F6A4}" destId="{91B02520-9CBE-4A61-B6B7-9E48AC1BA45B}" srcOrd="0" destOrd="0" presId="urn:microsoft.com/office/officeart/2005/8/layout/process5"/>
    <dgm:cxn modelId="{32793009-9F8F-4829-BCC6-EA5C123211FB}" type="presParOf" srcId="{10FB8CD6-B916-400E-B417-34D03CD457EF}" destId="{15B69B12-A719-4832-81F9-9E711F93594E}" srcOrd="10" destOrd="0" presId="urn:microsoft.com/office/officeart/2005/8/layout/process5"/>
    <dgm:cxn modelId="{753A81A1-F498-45C0-9375-C8CB0A1983BB}" type="presParOf" srcId="{10FB8CD6-B916-400E-B417-34D03CD457EF}" destId="{4CEFD03D-2550-4490-BC31-F9C669A1988F}" srcOrd="11" destOrd="0" presId="urn:microsoft.com/office/officeart/2005/8/layout/process5"/>
    <dgm:cxn modelId="{38B496B8-9130-4236-A712-E14519018AB2}" type="presParOf" srcId="{4CEFD03D-2550-4490-BC31-F9C669A1988F}" destId="{FD8F4A96-E6DC-45AB-8081-7C8ABB10B666}" srcOrd="0" destOrd="0" presId="urn:microsoft.com/office/officeart/2005/8/layout/process5"/>
    <dgm:cxn modelId="{66DBAFB2-1236-4AA6-8C92-70D8959129FE}" type="presParOf" srcId="{10FB8CD6-B916-400E-B417-34D03CD457EF}" destId="{C7F11C3A-3563-4C62-9650-C5CBACEA3D10}" srcOrd="12" destOrd="0" presId="urn:microsoft.com/office/officeart/2005/8/layout/process5"/>
    <dgm:cxn modelId="{6E622816-301F-42EA-B525-A01925DD600E}" type="presParOf" srcId="{10FB8CD6-B916-400E-B417-34D03CD457EF}" destId="{BAFF6F76-201A-4FB2-B402-0039732C6CE8}" srcOrd="13" destOrd="0" presId="urn:microsoft.com/office/officeart/2005/8/layout/process5"/>
    <dgm:cxn modelId="{D33C3A77-E176-4DAE-8701-A41179A70844}" type="presParOf" srcId="{BAFF6F76-201A-4FB2-B402-0039732C6CE8}" destId="{206B2FD1-7D89-4005-B654-F129F3476CDF}" srcOrd="0" destOrd="0" presId="urn:microsoft.com/office/officeart/2005/8/layout/process5"/>
    <dgm:cxn modelId="{07A61B01-93EA-4BFB-BC05-64E03E32C542}" type="presParOf" srcId="{10FB8CD6-B916-400E-B417-34D03CD457EF}" destId="{1FA17C63-D516-4F86-90D8-623043B67C5E}" srcOrd="14" destOrd="0" presId="urn:microsoft.com/office/officeart/2005/8/layout/process5"/>
    <dgm:cxn modelId="{EAA61565-3815-4392-B41F-2CF3FC510EE5}" type="presParOf" srcId="{10FB8CD6-B916-400E-B417-34D03CD457EF}" destId="{0FC381CE-FE5D-4AC8-AFC2-2C907FCBF972}" srcOrd="15" destOrd="0" presId="urn:microsoft.com/office/officeart/2005/8/layout/process5"/>
    <dgm:cxn modelId="{CADDF275-BC46-45B6-A644-CEF738E48351}" type="presParOf" srcId="{0FC381CE-FE5D-4AC8-AFC2-2C907FCBF972}" destId="{B346A37E-73A0-4B52-85CA-8AA84ED71AD5}" srcOrd="0" destOrd="0" presId="urn:microsoft.com/office/officeart/2005/8/layout/process5"/>
    <dgm:cxn modelId="{23347747-09FF-4A98-ACE7-80C681F05604}" type="presParOf" srcId="{10FB8CD6-B916-400E-B417-34D03CD457EF}" destId="{18C05CA8-F1FE-4835-847F-F5003B9B929A}" srcOrd="16" destOrd="0" presId="urn:microsoft.com/office/officeart/2005/8/layout/process5"/>
  </dgm:cxnLst>
  <dgm:bg>
    <a:solidFill>
      <a:schemeClr val="accent6">
        <a:lumMod val="20000"/>
        <a:lumOff val="80000"/>
      </a:schemeClr>
    </a:solidFill>
  </dgm:bg>
  <dgm:whole>
    <a:ln w="19050">
      <a:solidFill>
        <a:schemeClr val="accent6">
          <a:lumMod val="5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7DC1C0-9960-431A-ADA8-A784A3A13E69}">
      <dsp:nvSpPr>
        <dsp:cNvPr id="0" name=""/>
        <dsp:cNvSpPr/>
      </dsp:nvSpPr>
      <dsp:spPr>
        <a:xfrm>
          <a:off x="351855" y="216023"/>
          <a:ext cx="1703157" cy="1021894"/>
        </a:xfrm>
        <a:prstGeom prst="roundRect">
          <a:avLst>
            <a:gd name="adj" fmla="val 10000"/>
          </a:avLst>
        </a:prstGeom>
        <a:solidFill>
          <a:schemeClr val="accent2">
            <a:tint val="55000"/>
          </a:schemeClr>
        </a:solidFill>
        <a:ln w="1905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</a:rPr>
            <a:t>Выбираем тему, определяем цели и задачи экскурсии</a:t>
          </a:r>
          <a:endParaRPr lang="ru-RU" sz="1600" b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381785" y="245953"/>
        <a:ext cx="1643297" cy="962034"/>
      </dsp:txXfrm>
    </dsp:sp>
    <dsp:sp modelId="{C9B6F0EB-49C4-4552-8DA0-30522ABD3FE8}">
      <dsp:nvSpPr>
        <dsp:cNvPr id="0" name=""/>
        <dsp:cNvSpPr/>
      </dsp:nvSpPr>
      <dsp:spPr>
        <a:xfrm>
          <a:off x="2218938" y="515779"/>
          <a:ext cx="394910" cy="422383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2218938" y="600256"/>
        <a:ext cx="276437" cy="253429"/>
      </dsp:txXfrm>
    </dsp:sp>
    <dsp:sp modelId="{7E8ACB03-414D-4A77-90C2-0924A26C0DDA}">
      <dsp:nvSpPr>
        <dsp:cNvPr id="0" name=""/>
        <dsp:cNvSpPr/>
      </dsp:nvSpPr>
      <dsp:spPr>
        <a:xfrm>
          <a:off x="2800128" y="216023"/>
          <a:ext cx="2250007" cy="1021894"/>
        </a:xfrm>
        <a:prstGeom prst="roundRect">
          <a:avLst>
            <a:gd name="adj" fmla="val 10000"/>
          </a:avLst>
        </a:prstGeom>
        <a:solidFill>
          <a:schemeClr val="accent5">
            <a:tint val="5500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</a:rPr>
            <a:t>Изучаем литературу по данному вопросу, составляем библиографию</a:t>
          </a:r>
          <a:endParaRPr lang="ru-RU" sz="1600" b="1" kern="1200" dirty="0">
            <a:solidFill>
              <a:srgbClr val="C00000"/>
            </a:solidFill>
          </a:endParaRPr>
        </a:p>
      </dsp:txBody>
      <dsp:txXfrm>
        <a:off x="2830058" y="245953"/>
        <a:ext cx="2190147" cy="962034"/>
      </dsp:txXfrm>
    </dsp:sp>
    <dsp:sp modelId="{9AD9AF32-4923-49AA-9385-C4B65C7B00BF}">
      <dsp:nvSpPr>
        <dsp:cNvPr id="0" name=""/>
        <dsp:cNvSpPr/>
      </dsp:nvSpPr>
      <dsp:spPr>
        <a:xfrm>
          <a:off x="5236329" y="515779"/>
          <a:ext cx="448556" cy="422383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5236329" y="600256"/>
        <a:ext cx="321841" cy="253429"/>
      </dsp:txXfrm>
    </dsp:sp>
    <dsp:sp modelId="{BE7C99BA-C159-4BB1-A2C3-8EF1BF5B4BAA}">
      <dsp:nvSpPr>
        <dsp:cNvPr id="0" name=""/>
        <dsp:cNvSpPr/>
      </dsp:nvSpPr>
      <dsp:spPr>
        <a:xfrm>
          <a:off x="5896469" y="216023"/>
          <a:ext cx="1703157" cy="1021894"/>
        </a:xfrm>
        <a:prstGeom prst="roundRect">
          <a:avLst>
            <a:gd name="adj" fmla="val 10000"/>
          </a:avLst>
        </a:prstGeom>
        <a:solidFill>
          <a:schemeClr val="accent2">
            <a:tint val="55000"/>
          </a:schemeClr>
        </a:solidFill>
        <a:ln w="19050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</a:rPr>
            <a:t>Проводим активную работу с родителями</a:t>
          </a:r>
          <a:endParaRPr lang="ru-RU" sz="1600" b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5926399" y="245953"/>
        <a:ext cx="1643297" cy="962034"/>
      </dsp:txXfrm>
    </dsp:sp>
    <dsp:sp modelId="{DBA79874-584A-4D2C-9A63-A51F9D1F2020}">
      <dsp:nvSpPr>
        <dsp:cNvPr id="0" name=""/>
        <dsp:cNvSpPr/>
      </dsp:nvSpPr>
      <dsp:spPr>
        <a:xfrm rot="5410118">
          <a:off x="6577552" y="1334355"/>
          <a:ext cx="336173" cy="422383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6619072" y="1377460"/>
        <a:ext cx="253429" cy="235321"/>
      </dsp:txXfrm>
    </dsp:sp>
    <dsp:sp modelId="{5C604F21-DC01-4041-B1F5-54B4635D797C}">
      <dsp:nvSpPr>
        <dsp:cNvPr id="0" name=""/>
        <dsp:cNvSpPr/>
      </dsp:nvSpPr>
      <dsp:spPr>
        <a:xfrm>
          <a:off x="5680440" y="1872204"/>
          <a:ext cx="2124979" cy="1187216"/>
        </a:xfrm>
        <a:prstGeom prst="roundRect">
          <a:avLst>
            <a:gd name="adj" fmla="val 10000"/>
          </a:avLst>
        </a:prstGeom>
        <a:solidFill>
          <a:schemeClr val="accent5">
            <a:tint val="5500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</a:rPr>
            <a:t>Подробно изучаем экскурсионные объекты, оцифровываем фото, видео, иллюстрации</a:t>
          </a:r>
          <a:endParaRPr lang="ru-RU" sz="1600" b="1" kern="1200" dirty="0">
            <a:solidFill>
              <a:srgbClr val="C00000"/>
            </a:solidFill>
          </a:endParaRPr>
        </a:p>
      </dsp:txBody>
      <dsp:txXfrm>
        <a:off x="5715212" y="1906976"/>
        <a:ext cx="2055435" cy="1117672"/>
      </dsp:txXfrm>
    </dsp:sp>
    <dsp:sp modelId="{CEB4B771-566C-4400-8356-04E39FCAC89A}">
      <dsp:nvSpPr>
        <dsp:cNvPr id="0" name=""/>
        <dsp:cNvSpPr/>
      </dsp:nvSpPr>
      <dsp:spPr>
        <a:xfrm rot="10789992">
          <a:off x="5254948" y="2258515"/>
          <a:ext cx="300681" cy="422383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0800000">
        <a:off x="5345152" y="2342861"/>
        <a:ext cx="210477" cy="253429"/>
      </dsp:txXfrm>
    </dsp:sp>
    <dsp:sp modelId="{F6C9AF94-05A8-4B65-811E-F333F8DB41EB}">
      <dsp:nvSpPr>
        <dsp:cNvPr id="0" name=""/>
        <dsp:cNvSpPr/>
      </dsp:nvSpPr>
      <dsp:spPr>
        <a:xfrm>
          <a:off x="3016156" y="1800202"/>
          <a:ext cx="2096962" cy="1346816"/>
        </a:xfrm>
        <a:prstGeom prst="roundRect">
          <a:avLst>
            <a:gd name="adj" fmla="val 10000"/>
          </a:avLst>
        </a:prstGeom>
        <a:solidFill>
          <a:schemeClr val="accent2">
            <a:tint val="55000"/>
          </a:schemeClr>
        </a:solidFill>
        <a:ln w="1905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</a:rPr>
            <a:t>Определяем технику ведения экскурсии, составляем «маршрут» на основе видеоряда</a:t>
          </a:r>
          <a:endParaRPr lang="ru-RU" sz="1600" b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3055603" y="1839649"/>
        <a:ext cx="2018068" cy="1267922"/>
      </dsp:txXfrm>
    </dsp:sp>
    <dsp:sp modelId="{A50921F1-B395-488C-B306-561CCF14F6A4}">
      <dsp:nvSpPr>
        <dsp:cNvPr id="0" name=""/>
        <dsp:cNvSpPr/>
      </dsp:nvSpPr>
      <dsp:spPr>
        <a:xfrm rot="10995893">
          <a:off x="2477347" y="2182743"/>
          <a:ext cx="381158" cy="422383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0800000">
        <a:off x="2591601" y="2270476"/>
        <a:ext cx="266811" cy="253429"/>
      </dsp:txXfrm>
    </dsp:sp>
    <dsp:sp modelId="{15B69B12-A719-4832-81F9-9E711F93594E}">
      <dsp:nvSpPr>
        <dsp:cNvPr id="0" name=""/>
        <dsp:cNvSpPr/>
      </dsp:nvSpPr>
      <dsp:spPr>
        <a:xfrm>
          <a:off x="145228" y="1716059"/>
          <a:ext cx="2152927" cy="1190752"/>
        </a:xfrm>
        <a:prstGeom prst="roundRect">
          <a:avLst>
            <a:gd name="adj" fmla="val 10000"/>
          </a:avLst>
        </a:prstGeom>
        <a:solidFill>
          <a:schemeClr val="accent5">
            <a:tint val="5500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</a:rPr>
            <a:t>Подготовка текста экскурсии (краткость, чёткость формулировок, литературный язык)</a:t>
          </a:r>
          <a:endParaRPr lang="ru-RU" sz="1600" b="1" kern="1200" dirty="0">
            <a:solidFill>
              <a:srgbClr val="C00000"/>
            </a:solidFill>
          </a:endParaRPr>
        </a:p>
      </dsp:txBody>
      <dsp:txXfrm>
        <a:off x="180104" y="1750935"/>
        <a:ext cx="2083175" cy="1121000"/>
      </dsp:txXfrm>
    </dsp:sp>
    <dsp:sp modelId="{4CEFD03D-2550-4490-BC31-F9C669A1988F}">
      <dsp:nvSpPr>
        <dsp:cNvPr id="0" name=""/>
        <dsp:cNvSpPr/>
      </dsp:nvSpPr>
      <dsp:spPr>
        <a:xfrm rot="5065942">
          <a:off x="1140886" y="3003135"/>
          <a:ext cx="337640" cy="422383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178078" y="3045745"/>
        <a:ext cx="253429" cy="236348"/>
      </dsp:txXfrm>
    </dsp:sp>
    <dsp:sp modelId="{C7F11C3A-3563-4C62-9650-C5CBACEA3D10}">
      <dsp:nvSpPr>
        <dsp:cNvPr id="0" name=""/>
        <dsp:cNvSpPr/>
      </dsp:nvSpPr>
      <dsp:spPr>
        <a:xfrm>
          <a:off x="216028" y="3540863"/>
          <a:ext cx="2392562" cy="1452020"/>
        </a:xfrm>
        <a:prstGeom prst="roundRect">
          <a:avLst>
            <a:gd name="adj" fmla="val 10000"/>
          </a:avLst>
        </a:prstGeom>
        <a:solidFill>
          <a:schemeClr val="accent2">
            <a:tint val="55000"/>
          </a:schemeClr>
        </a:solidFill>
        <a:ln w="1905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</a:rPr>
            <a:t>Проведение экскурсии начинаем со вступительной беседы, постановки проблемных вопросов по теме и содержанию</a:t>
          </a:r>
          <a:endParaRPr lang="ru-RU" sz="1600" b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258556" y="3583391"/>
        <a:ext cx="2307506" cy="1366964"/>
      </dsp:txXfrm>
    </dsp:sp>
    <dsp:sp modelId="{BAFF6F76-201A-4FB2-B402-0039732C6CE8}">
      <dsp:nvSpPr>
        <dsp:cNvPr id="0" name=""/>
        <dsp:cNvSpPr/>
      </dsp:nvSpPr>
      <dsp:spPr>
        <a:xfrm rot="91339">
          <a:off x="2717651" y="4093866"/>
          <a:ext cx="262942" cy="422383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2717665" y="4177295"/>
        <a:ext cx="184059" cy="253429"/>
      </dsp:txXfrm>
    </dsp:sp>
    <dsp:sp modelId="{1FA17C63-D516-4F86-90D8-623043B67C5E}">
      <dsp:nvSpPr>
        <dsp:cNvPr id="0" name=""/>
        <dsp:cNvSpPr/>
      </dsp:nvSpPr>
      <dsp:spPr>
        <a:xfrm>
          <a:off x="3104533" y="3744414"/>
          <a:ext cx="2160353" cy="1192275"/>
        </a:xfrm>
        <a:prstGeom prst="roundRect">
          <a:avLst>
            <a:gd name="adj" fmla="val 10000"/>
          </a:avLst>
        </a:prstGeom>
        <a:solidFill>
          <a:schemeClr val="accent5">
            <a:tint val="5500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</a:rPr>
            <a:t>Показ экскурсии (видеоряд, слайды)</a:t>
          </a:r>
          <a:endParaRPr lang="ru-RU" sz="1600" b="1" kern="1200" dirty="0">
            <a:solidFill>
              <a:srgbClr val="C00000"/>
            </a:solidFill>
          </a:endParaRPr>
        </a:p>
      </dsp:txBody>
      <dsp:txXfrm>
        <a:off x="3139454" y="3779335"/>
        <a:ext cx="2090511" cy="1122433"/>
      </dsp:txXfrm>
    </dsp:sp>
    <dsp:sp modelId="{0FC381CE-FE5D-4AC8-AFC2-2C907FCBF972}">
      <dsp:nvSpPr>
        <dsp:cNvPr id="0" name=""/>
        <dsp:cNvSpPr/>
      </dsp:nvSpPr>
      <dsp:spPr>
        <a:xfrm rot="21550889">
          <a:off x="5382987" y="4110208"/>
          <a:ext cx="284578" cy="422383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5382991" y="4195295"/>
        <a:ext cx="199205" cy="253429"/>
      </dsp:txXfrm>
    </dsp:sp>
    <dsp:sp modelId="{18C05CA8-F1FE-4835-847F-F5003B9B929A}">
      <dsp:nvSpPr>
        <dsp:cNvPr id="0" name=""/>
        <dsp:cNvSpPr/>
      </dsp:nvSpPr>
      <dsp:spPr>
        <a:xfrm>
          <a:off x="5801773" y="3585269"/>
          <a:ext cx="2121862" cy="1434045"/>
        </a:xfrm>
        <a:prstGeom prst="roundRect">
          <a:avLst>
            <a:gd name="adj" fmla="val 10000"/>
          </a:avLst>
        </a:prstGeom>
        <a:solidFill>
          <a:schemeClr val="accent2">
            <a:tint val="55000"/>
          </a:schemeClr>
        </a:solidFill>
        <a:ln w="1905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</a:rPr>
            <a:t>Итоговая беседа с детьми, систематизация увиденного и услышанного, впечатления детей</a:t>
          </a:r>
          <a:endParaRPr lang="ru-RU" sz="1600" b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5843775" y="3627271"/>
        <a:ext cx="2037858" cy="1350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25.04.2020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7632848" cy="3888432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Виртуальные экскурсии  </a:t>
            </a:r>
            <a:b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как эффективное средство развития познавательных интересов дошкольников</a:t>
            </a:r>
            <a:b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44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25144"/>
            <a:ext cx="7344816" cy="1728192"/>
          </a:xfr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600" b="1" dirty="0" smtClean="0">
              <a:solidFill>
                <a:srgbClr val="7030A0"/>
              </a:solidFill>
              <a:latin typeface="Bahnschrift SemiLight Condensed" panose="020B0502040204020203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Муниципальное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автономное дошкольное образовательное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учреждение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№18 «Родничок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»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Инициативная группа 2019-2020 учебный год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Руководитель: Маер Елена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Сергеевна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600" b="1" dirty="0">
              <a:solidFill>
                <a:srgbClr val="0070C0"/>
              </a:solidFill>
              <a:latin typeface="+mj-l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76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6128" y="188640"/>
            <a:ext cx="8260672" cy="1656184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Виртуальная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</a:rPr>
              <a:t>экскурсия</a:t>
            </a:r>
            <a:r>
              <a:rPr lang="ru-RU" sz="1800" dirty="0"/>
              <a:t> – это организационная форма образовательной деятельности, отличающаяся от реальной экскурсии виртуальным отображением реально существующих объектов.</a:t>
            </a:r>
            <a:br>
              <a:rPr lang="ru-RU" sz="1800" dirty="0"/>
            </a:br>
            <a:r>
              <a:rPr lang="en-US" sz="1800" dirty="0"/>
              <a:t> 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651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Она 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имеет ряд преимуществ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перед традиционными           экскурсиями: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Не покидая здания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детского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сада можно посетить и познакомиться с объектами, расположенными за пределами ДОУ, города и даже страны.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Позволяют разнообразить, сделать интересным образовательный процесс, а значит и более эффективным.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Помогают реализовать принцип наглядности и научности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обучения.</a:t>
            </a:r>
          </a:p>
          <a:p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Возможность многоразового просмотра экскурсии и прилагаемой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информации.</a:t>
            </a:r>
          </a:p>
          <a:p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«Лучше один раз увидеть, чем сто раз услышать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».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1430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80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09656" cy="1152128"/>
          </a:xfr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rgbClr val="7030A0"/>
                </a:solidFill>
              </a:rPr>
              <a:t>По </a:t>
            </a:r>
            <a:r>
              <a:rPr lang="ru-RU" sz="2800" dirty="0">
                <a:solidFill>
                  <a:srgbClr val="7030A0"/>
                </a:solidFill>
              </a:rPr>
              <a:t>форме и содержанию виртуальные экскурсии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dirty="0">
                <a:solidFill>
                  <a:srgbClr val="7030A0"/>
                </a:solidFill>
              </a:rPr>
              <a:t>могут быть нескольких 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b="1" dirty="0" smtClean="0">
                <a:solidFill>
                  <a:srgbClr val="7030A0"/>
                </a:solidFill>
              </a:rPr>
              <a:t>видов</a:t>
            </a:r>
            <a:r>
              <a:rPr lang="ru-RU" sz="2800" dirty="0">
                <a:solidFill>
                  <a:srgbClr val="7030A0"/>
                </a:solidFill>
              </a:rPr>
              <a:t>:</a:t>
            </a:r>
            <a:br>
              <a:rPr lang="ru-RU" sz="2800" dirty="0">
                <a:solidFill>
                  <a:srgbClr val="7030A0"/>
                </a:solidFill>
              </a:rPr>
            </a:b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13" name="Объект 12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3682752" cy="4844782"/>
          </a:xfrm>
          <a:ln w="19050">
            <a:solidFill>
              <a:srgbClr val="0070C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endParaRPr lang="ru-RU" sz="2400" dirty="0" smtClean="0"/>
          </a:p>
          <a:p>
            <a:r>
              <a:rPr lang="ru-RU" sz="2900" b="1" dirty="0" smtClean="0">
                <a:solidFill>
                  <a:schemeClr val="accent1">
                    <a:lumMod val="50000"/>
                  </a:schemeClr>
                </a:solidFill>
              </a:rPr>
              <a:t>фотопутешествие</a:t>
            </a:r>
            <a:r>
              <a:rPr lang="ru-RU" sz="2900" b="1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lang="ru-RU" sz="2900" i="1" dirty="0">
                <a:solidFill>
                  <a:schemeClr val="accent1">
                    <a:lumMod val="50000"/>
                  </a:schemeClr>
                </a:solidFill>
              </a:rPr>
              <a:t>(знакомство с объектами и явлениями вместе с каким-либо героем)</a:t>
            </a:r>
            <a:r>
              <a:rPr lang="ru-RU" sz="2900" dirty="0">
                <a:solidFill>
                  <a:schemeClr val="accent1">
                    <a:lumMod val="50000"/>
                  </a:schemeClr>
                </a:solidFill>
              </a:rPr>
              <a:t>. Оформляются в виде электронных презентаций и слайд-шоу;</a:t>
            </a:r>
          </a:p>
          <a:p>
            <a:r>
              <a:rPr lang="ru-RU" sz="2900" b="1" dirty="0" smtClean="0">
                <a:solidFill>
                  <a:srgbClr val="7030A0"/>
                </a:solidFill>
              </a:rPr>
              <a:t>видеоэкскурсия</a:t>
            </a:r>
            <a:r>
              <a:rPr lang="ru-RU" sz="2900" dirty="0">
                <a:solidFill>
                  <a:srgbClr val="7030A0"/>
                </a:solidFill>
              </a:rPr>
              <a:t>, комментариями к которой служат рассказы детей или экскурсовода</a:t>
            </a:r>
            <a:r>
              <a:rPr lang="ru-RU" sz="2900" b="1" dirty="0">
                <a:solidFill>
                  <a:srgbClr val="7030A0"/>
                </a:solidFill>
              </a:rPr>
              <a:t>.</a:t>
            </a:r>
            <a:r>
              <a:rPr lang="ru-RU" sz="2900" dirty="0">
                <a:solidFill>
                  <a:srgbClr val="7030A0"/>
                </a:solidFill>
              </a:rPr>
              <a:t> Это могут быть видеозаписи семейного путешествия или видеоролики, размещенные на сайтах и в глобальной сети </a:t>
            </a:r>
            <a:r>
              <a:rPr lang="ru-RU" sz="2900" dirty="0" smtClean="0">
                <a:solidFill>
                  <a:srgbClr val="7030A0"/>
                </a:solidFill>
              </a:rPr>
              <a:t>Интернет;</a:t>
            </a:r>
          </a:p>
          <a:p>
            <a:r>
              <a:rPr lang="ru-RU" sz="2900" b="1" dirty="0">
                <a:solidFill>
                  <a:schemeClr val="accent1">
                    <a:lumMod val="50000"/>
                  </a:schemeClr>
                </a:solidFill>
              </a:rPr>
              <a:t>и</a:t>
            </a:r>
            <a:r>
              <a:rPr lang="ru-RU" sz="2900" b="1" dirty="0" smtClean="0">
                <a:solidFill>
                  <a:schemeClr val="accent1">
                    <a:lumMod val="50000"/>
                  </a:schemeClr>
                </a:solidFill>
              </a:rPr>
              <a:t>нтерактивное общение 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</a:rPr>
              <a:t>с помощью программы </a:t>
            </a:r>
            <a:r>
              <a:rPr lang="en-US" sz="2900" b="1" dirty="0" smtClean="0">
                <a:solidFill>
                  <a:schemeClr val="accent1">
                    <a:lumMod val="50000"/>
                  </a:schemeClr>
                </a:solidFill>
              </a:rPr>
              <a:t>Skype</a:t>
            </a:r>
            <a:endParaRPr lang="ru-RU" sz="29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14300" indent="0">
              <a:buNone/>
            </a:pPr>
            <a:endParaRPr lang="ru-RU" sz="2400" dirty="0"/>
          </a:p>
          <a:p>
            <a:endParaRPr lang="ru-RU" sz="2400" dirty="0"/>
          </a:p>
        </p:txBody>
      </p:sp>
      <p:pic>
        <p:nvPicPr>
          <p:cNvPr id="15" name="Объект 1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84784"/>
            <a:ext cx="3484984" cy="2435939"/>
          </a:xfrm>
          <a:ln w="19050">
            <a:solidFill>
              <a:schemeClr val="tx2">
                <a:lumMod val="75000"/>
              </a:schemeClr>
            </a:solidFill>
          </a:ln>
        </p:spPr>
      </p:pic>
      <p:pic>
        <p:nvPicPr>
          <p:cNvPr id="1026" name="Picture 2" descr="D:\Users\User\Desktop\ццц\DSCN964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140383"/>
            <a:ext cx="3816424" cy="2333199"/>
          </a:xfrm>
          <a:prstGeom prst="rect">
            <a:avLst/>
          </a:prstGeom>
          <a:noFill/>
          <a:ln w="19050">
            <a:solidFill>
              <a:schemeClr val="tx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356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7168" cy="85010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Наиболее  важные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этапы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 создания </a:t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виртуальной экскурсии: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3442097" cy="4589463"/>
          </a:xfrm>
          <a:ln>
            <a:solidFill>
              <a:schemeClr val="accent2">
                <a:lumMod val="50000"/>
              </a:schemeClr>
            </a:solidFill>
          </a:ln>
        </p:spPr>
      </p:pic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3923928" y="1412776"/>
            <a:ext cx="4320480" cy="5184576"/>
          </a:xfr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pPr marL="114300" indent="0">
              <a:buNone/>
            </a:pPr>
            <a:r>
              <a:rPr lang="ru-RU" sz="1800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ru-RU" sz="7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постановка </a:t>
            </a:r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цели и задач экскурсии;</a:t>
            </a:r>
          </a:p>
          <a:p>
            <a:pPr>
              <a:lnSpc>
                <a:spcPct val="120000"/>
              </a:lnSpc>
            </a:pPr>
            <a:r>
              <a:rPr lang="ru-RU" sz="7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выбор темы;</a:t>
            </a:r>
          </a:p>
          <a:p>
            <a:pPr>
              <a:lnSpc>
                <a:spcPct val="120000"/>
              </a:lnSpc>
            </a:pPr>
            <a:r>
              <a:rPr lang="ru-RU" sz="7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изучение литературы по данному вопросу;</a:t>
            </a:r>
          </a:p>
          <a:p>
            <a:pPr>
              <a:lnSpc>
                <a:spcPct val="120000"/>
              </a:lnSpc>
            </a:pPr>
            <a:r>
              <a:rPr lang="ru-RU" sz="7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отбор </a:t>
            </a:r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и изучение экскурсионных объектов;</a:t>
            </a:r>
          </a:p>
          <a:p>
            <a:pPr>
              <a:lnSpc>
                <a:spcPct val="120000"/>
              </a:lnSpc>
            </a:pPr>
            <a:r>
              <a:rPr lang="ru-RU" sz="7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оцифровка </a:t>
            </a:r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фото и иллюстраций,</a:t>
            </a:r>
          </a:p>
          <a:p>
            <a:pPr>
              <a:lnSpc>
                <a:spcPct val="120000"/>
              </a:lnSpc>
            </a:pPr>
            <a:r>
              <a:rPr lang="ru-RU" sz="7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составление </a:t>
            </a:r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маршрута экскурсии на основе видеоряда;</a:t>
            </a:r>
          </a:p>
          <a:p>
            <a:pPr>
              <a:lnSpc>
                <a:spcPct val="120000"/>
              </a:lnSpc>
            </a:pPr>
            <a:r>
              <a:rPr lang="ru-RU" sz="7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подготовка текста экскурсии (речи экскурсовода);</a:t>
            </a:r>
          </a:p>
          <a:p>
            <a:pPr>
              <a:lnSpc>
                <a:spcPct val="120000"/>
              </a:lnSpc>
            </a:pPr>
            <a:r>
              <a:rPr lang="ru-RU" sz="7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составление плана, определение техники ведения экскурсии;</a:t>
            </a:r>
          </a:p>
          <a:p>
            <a:pPr>
              <a:lnSpc>
                <a:spcPct val="120000"/>
              </a:lnSpc>
            </a:pPr>
            <a:r>
              <a:rPr lang="ru-RU" sz="7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показ экскурсии.</a:t>
            </a:r>
          </a:p>
          <a:p>
            <a:pPr marL="114300" indent="0">
              <a:buNone/>
            </a:pPr>
            <a:endParaRPr lang="ru-RU" sz="5500" dirty="0"/>
          </a:p>
        </p:txBody>
      </p:sp>
    </p:spTree>
    <p:extLst>
      <p:ext uri="{BB962C8B-B14F-4D97-AF65-F5344CB8AC3E}">
        <p14:creationId xmlns:p14="http://schemas.microsoft.com/office/powerpoint/2010/main" val="175552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94122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Рекомендации по подготовке и проведению</a:t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 виртуальной экскурсии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1145938"/>
              </p:ext>
            </p:extLst>
          </p:nvPr>
        </p:nvGraphicFramePr>
        <p:xfrm>
          <a:off x="179512" y="1412776"/>
          <a:ext cx="806489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932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251520" y="692696"/>
            <a:ext cx="7920880" cy="5708104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r>
              <a:rPr lang="ru-RU" sz="2400" dirty="0" smtClean="0"/>
              <a:t>     </a:t>
            </a:r>
            <a:r>
              <a:rPr lang="ru-RU" sz="2400" dirty="0" smtClean="0">
                <a:solidFill>
                  <a:srgbClr val="0070C0"/>
                </a:solidFill>
              </a:rPr>
              <a:t>Использование</a:t>
            </a:r>
            <a:r>
              <a:rPr lang="ru-RU" sz="2400" dirty="0">
                <a:solidFill>
                  <a:srgbClr val="0070C0"/>
                </a:solidFill>
              </a:rPr>
              <a:t> виртуальных экскурсий </a:t>
            </a:r>
            <a:r>
              <a:rPr lang="ru-RU" sz="2400" b="1" dirty="0" smtClean="0">
                <a:solidFill>
                  <a:srgbClr val="0070C0"/>
                </a:solidFill>
              </a:rPr>
              <a:t>способствует развитию </a:t>
            </a:r>
            <a:r>
              <a:rPr lang="ru-RU" sz="2400" dirty="0" smtClean="0">
                <a:solidFill>
                  <a:srgbClr val="0070C0"/>
                </a:solidFill>
              </a:rPr>
              <a:t>психических познавательных процессов, </a:t>
            </a:r>
            <a:r>
              <a:rPr lang="ru-RU" sz="2400" b="1" dirty="0" smtClean="0">
                <a:solidFill>
                  <a:srgbClr val="0070C0"/>
                </a:solidFill>
              </a:rPr>
              <a:t>формирует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</a:rPr>
              <a:t>у детей потребности в получении информации при помощи доступных средств, повышает мотивацию к познанию, формирует активную личностную позицию в окружающем мире.</a:t>
            </a:r>
          </a:p>
          <a:p>
            <a:pPr marL="114300" indent="0">
              <a:buNone/>
            </a:pPr>
            <a:endParaRPr lang="ru-RU" sz="2400" dirty="0" smtClean="0"/>
          </a:p>
          <a:p>
            <a:pPr marL="114300" indent="0"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     Во </a:t>
            </a:r>
            <a:r>
              <a:rPr lang="ru-RU" sz="2400" dirty="0">
                <a:solidFill>
                  <a:srgbClr val="7030A0"/>
                </a:solidFill>
              </a:rPr>
              <a:t>время виртуальных экскурсий меняется </a:t>
            </a:r>
            <a:r>
              <a:rPr lang="ru-RU" sz="2400" dirty="0" smtClean="0">
                <a:solidFill>
                  <a:srgbClr val="7030A0"/>
                </a:solidFill>
              </a:rPr>
              <a:t>взаимодей-ствие</a:t>
            </a:r>
            <a:r>
              <a:rPr lang="ru-RU" sz="2400" dirty="0">
                <a:solidFill>
                  <a:srgbClr val="7030A0"/>
                </a:solidFill>
              </a:rPr>
              <a:t> </a:t>
            </a:r>
            <a:r>
              <a:rPr lang="ru-RU" sz="2400" b="1" dirty="0">
                <a:solidFill>
                  <a:srgbClr val="7030A0"/>
                </a:solidFill>
              </a:rPr>
              <a:t>педагога с воспитанниками</a:t>
            </a:r>
            <a:r>
              <a:rPr lang="ru-RU" sz="2400" dirty="0">
                <a:solidFill>
                  <a:srgbClr val="7030A0"/>
                </a:solidFill>
              </a:rPr>
              <a:t>: его активность уступает место активности воспитанника, </a:t>
            </a:r>
            <a:r>
              <a:rPr lang="ru-RU" sz="2400" b="1" dirty="0">
                <a:solidFill>
                  <a:srgbClr val="7030A0"/>
                </a:solidFill>
              </a:rPr>
              <a:t>задача взрослого </a:t>
            </a:r>
            <a:r>
              <a:rPr lang="ru-RU" sz="2400" dirty="0">
                <a:solidFill>
                  <a:srgbClr val="7030A0"/>
                </a:solidFill>
              </a:rPr>
              <a:t>– создать условия для их инициативы. Воспитанники выступают полноправными участниками, их опыт важен не менее, чем опыт взрослого, побуждает воспитанников к самостоятельному поиску, исследованию.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456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399</TotalTime>
  <Words>185</Words>
  <Application>Microsoft Office PowerPoint</Application>
  <PresentationFormat>Экран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Соседство</vt:lpstr>
      <vt:lpstr>       Виртуальные экскурсии   как эффективное средство развития познавательных интересов дошкольников </vt:lpstr>
      <vt:lpstr>  Виртуальная экскурсия – это организационная форма образовательной деятельности, отличающаяся от реальной экскурсии виртуальным отображением реально существующих объектов.   </vt:lpstr>
      <vt:lpstr> По форме и содержанию виртуальные экскурсии могут быть нескольких  видов: </vt:lpstr>
      <vt:lpstr>Наиболее  важные этапы создания  виртуальной экскурсии:</vt:lpstr>
      <vt:lpstr>Рекомендации по подготовке и проведению  виртуальной экскурсии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Виртуальные экскурсии  как  средство развития познавательных интересов дошкольников</dc:title>
  <cp:lastModifiedBy>User</cp:lastModifiedBy>
  <cp:revision>39</cp:revision>
  <dcterms:modified xsi:type="dcterms:W3CDTF">2020-04-24T20:18:03Z</dcterms:modified>
</cp:coreProperties>
</file>