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handoutMasterIdLst>
    <p:handoutMasterId r:id="rId17"/>
  </p:handoutMasterIdLst>
  <p:sldIdLst>
    <p:sldId id="256" r:id="rId2"/>
    <p:sldId id="257" r:id="rId3"/>
    <p:sldId id="263" r:id="rId4"/>
    <p:sldId id="259" r:id="rId5"/>
    <p:sldId id="266" r:id="rId6"/>
    <p:sldId id="267" r:id="rId7"/>
    <p:sldId id="268" r:id="rId8"/>
    <p:sldId id="269" r:id="rId9"/>
    <p:sldId id="274" r:id="rId10"/>
    <p:sldId id="275" r:id="rId11"/>
    <p:sldId id="270" r:id="rId12"/>
    <p:sldId id="271" r:id="rId13"/>
    <p:sldId id="264" r:id="rId14"/>
    <p:sldId id="258" r:id="rId15"/>
    <p:sldId id="265"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D6FF7-4090-4843-9FF7-A37090055996}" type="datetimeFigureOut">
              <a:rPr lang="ru-RU" smtClean="0"/>
              <a:pPr/>
              <a:t>27.10.2022</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A199B-F496-4085-BD1A-77C4104F7ADF}" type="slidenum">
              <a:rPr lang="ru-RU" smtClean="0"/>
              <a:pPr/>
              <a:t>‹#›</a:t>
            </a:fld>
            <a:endParaRPr lang="ru-RU"/>
          </a:p>
        </p:txBody>
      </p:sp>
    </p:spTree>
    <p:extLst>
      <p:ext uri="{BB962C8B-B14F-4D97-AF65-F5344CB8AC3E}">
        <p14:creationId xmlns="" xmlns:p14="http://schemas.microsoft.com/office/powerpoint/2010/main" val="24700188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3556000" y="0"/>
            <a:ext cx="8636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8563E9F2-53B9-43E0-8A8D-03524915CF2F}" type="datetimeFigureOut">
              <a:rPr lang="ru-RU" smtClean="0"/>
              <a:pPr/>
              <a:t>27.10.2022</a:t>
            </a:fld>
            <a:endParaRPr lang="ru-RU"/>
          </a:p>
        </p:txBody>
      </p:sp>
      <p:sp>
        <p:nvSpPr>
          <p:cNvPr id="18" name="Нижний колонтитул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C9006066-4163-4F32-92B0-B0075BF4E0A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563E9F2-53B9-43E0-8A8D-03524915CF2F}" type="datetimeFigureOut">
              <a:rPr lang="ru-RU" smtClean="0"/>
              <a:pPr/>
              <a:t>27.10.2022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9006066-4163-4F32-92B0-B0075BF4E0A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37600" y="274956"/>
            <a:ext cx="2032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43"/>
            <a:ext cx="8026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5657088" y="6557946"/>
            <a:ext cx="2669952" cy="226902"/>
          </a:xfrm>
        </p:spPr>
        <p:txBody>
          <a:bodyPr/>
          <a:lstStyle>
            <a:extLst/>
          </a:lstStyle>
          <a:p>
            <a:fld id="{8563E9F2-53B9-43E0-8A8D-03524915CF2F}" type="datetimeFigureOut">
              <a:rPr lang="ru-RU" smtClean="0"/>
              <a:pPr/>
              <a:t>27.10.2022</a:t>
            </a:fld>
            <a:endParaRPr lang="ru-RU"/>
          </a:p>
        </p:txBody>
      </p:sp>
      <p:sp>
        <p:nvSpPr>
          <p:cNvPr id="5" name="Нижний колонтитул 4"/>
          <p:cNvSpPr>
            <a:spLocks noGrp="1"/>
          </p:cNvSpPr>
          <p:nvPr>
            <p:ph type="ftr" sz="quarter" idx="11"/>
          </p:nvPr>
        </p:nvSpPr>
        <p:spPr>
          <a:xfrm>
            <a:off x="609600" y="6556248"/>
            <a:ext cx="4876800" cy="228600"/>
          </a:xfrm>
        </p:spPr>
        <p:txBody>
          <a:bodyPr/>
          <a:lstStyle>
            <a:extLst/>
          </a:lstStyle>
          <a:p>
            <a:endParaRPr lang="ru-RU"/>
          </a:p>
        </p:txBody>
      </p:sp>
      <p:sp>
        <p:nvSpPr>
          <p:cNvPr id="6" name="Номер слайда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C9006066-4163-4F32-92B0-B0075BF4E0A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563E9F2-53B9-43E0-8A8D-03524915CF2F}" type="datetimeFigureOut">
              <a:rPr lang="ru-RU" smtClean="0"/>
              <a:pPr/>
              <a:t>27.10.2022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C9006066-4163-4F32-92B0-B0075BF4E0A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8563E9F2-53B9-43E0-8A8D-03524915CF2F}" type="datetimeFigureOut">
              <a:rPr lang="ru-RU" smtClean="0"/>
              <a:pPr/>
              <a:t>27.10.2022</a:t>
            </a:fld>
            <a:endParaRPr lang="ru-RU"/>
          </a:p>
        </p:txBody>
      </p:sp>
      <p:sp>
        <p:nvSpPr>
          <p:cNvPr id="5" name="Нижний колонтитул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8978603" y="6555112"/>
            <a:ext cx="784448" cy="228600"/>
          </a:xfrm>
        </p:spPr>
        <p:txBody>
          <a:bodyPr/>
          <a:lstStyle>
            <a:extLst/>
          </a:lstStyle>
          <a:p>
            <a:fld id="{C9006066-4163-4F32-92B0-B0075BF4E0A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563E9F2-53B9-43E0-8A8D-03524915CF2F}" type="datetimeFigureOut">
              <a:rPr lang="ru-RU" smtClean="0"/>
              <a:pPr/>
              <a:t>27.10.2022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9006066-4163-4F32-92B0-B0075BF4E0A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563E9F2-53B9-43E0-8A8D-03524915CF2F}" type="datetimeFigureOut">
              <a:rPr lang="ru-RU" smtClean="0"/>
              <a:pPr/>
              <a:t>27.10.2022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C9006066-4163-4F32-92B0-B0075BF4E0A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656064"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563E9F2-53B9-43E0-8A8D-03524915CF2F}" type="datetimeFigureOut">
              <a:rPr lang="ru-RU" smtClean="0"/>
              <a:pPr/>
              <a:t>27.10.2022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C9006066-4163-4F32-92B0-B0075BF4E0A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8563E9F2-53B9-43E0-8A8D-03524915CF2F}" type="datetimeFigureOut">
              <a:rPr lang="ru-RU" smtClean="0"/>
              <a:pPr/>
              <a:t>27.10.2022</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C9006066-4163-4F32-92B0-B0075BF4E0A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563E9F2-53B9-43E0-8A8D-03524915CF2F}" type="datetimeFigureOut">
              <a:rPr lang="ru-RU" smtClean="0"/>
              <a:pPr/>
              <a:t>27.10.2022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9006066-4163-4F32-92B0-B0075BF4E0A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8563E9F2-53B9-43E0-8A8D-03524915CF2F}" type="datetimeFigureOut">
              <a:rPr lang="ru-RU" smtClean="0"/>
              <a:pPr/>
              <a:t>27.10.2022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C9006066-4163-4F32-92B0-B0075BF4E0A4}" type="slidenum">
              <a:rPr lang="ru-RU" smtClean="0"/>
              <a:pPr/>
              <a:t>‹#›</a:t>
            </a:fld>
            <a:endParaRPr lang="ru-RU"/>
          </a:p>
        </p:txBody>
      </p:sp>
      <p:sp>
        <p:nvSpPr>
          <p:cNvPr id="10" name="Рисунок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10871200" y="0"/>
            <a:ext cx="13208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8563E9F2-53B9-43E0-8A8D-03524915CF2F}" type="datetimeFigureOut">
              <a:rPr lang="ru-RU" smtClean="0"/>
              <a:pPr/>
              <a:t>27.10.2022</a:t>
            </a:fld>
            <a:endParaRPr lang="ru-RU"/>
          </a:p>
        </p:txBody>
      </p:sp>
      <p:sp>
        <p:nvSpPr>
          <p:cNvPr id="4" name="Нижний колонтитул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C9006066-4163-4F32-92B0-B0075BF4E0A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68812"/>
            <a:ext cx="12192000" cy="6858000"/>
          </a:xfrm>
          <a:prstGeom prst="rect">
            <a:avLst/>
          </a:prstGeom>
        </p:spPr>
      </p:pic>
      <p:sp>
        <p:nvSpPr>
          <p:cNvPr id="2" name="Заголовок 1"/>
          <p:cNvSpPr>
            <a:spLocks noGrp="1"/>
          </p:cNvSpPr>
          <p:nvPr>
            <p:ph type="ctrTitle"/>
          </p:nvPr>
        </p:nvSpPr>
        <p:spPr>
          <a:xfrm>
            <a:off x="2813538" y="1167618"/>
            <a:ext cx="8961119" cy="3953022"/>
          </a:xfrm>
          <a:solidFill>
            <a:schemeClr val="bg2">
              <a:alpha val="65000"/>
            </a:schemeClr>
          </a:solidFill>
          <a:ln w="38100">
            <a:solidFill>
              <a:schemeClr val="accent2"/>
            </a:solidFill>
          </a:ln>
        </p:spPr>
        <p:txBody>
          <a:bodyPr>
            <a:noAutofit/>
          </a:bodyPr>
          <a:lstStyle/>
          <a:p>
            <a:r>
              <a:rPr lang="ru-RU" sz="4400" dirty="0" smtClean="0">
                <a:solidFill>
                  <a:srgbClr val="FF0000"/>
                </a:solidFill>
                <a:latin typeface="Times New Roman" pitchFamily="18" charset="0"/>
                <a:cs typeface="Times New Roman" pitchFamily="18" charset="0"/>
              </a:rPr>
              <a:t>Использование техники правополушарного рисования для раскрытия творческих способностей детей дошкольного возраста</a:t>
            </a:r>
            <a:r>
              <a:rPr lang="ru-RU" sz="4400" dirty="0" smtClean="0">
                <a:latin typeface="Times New Roman" pitchFamily="18" charset="0"/>
                <a:cs typeface="Times New Roman" pitchFamily="18" charset="0"/>
              </a:rPr>
              <a:t>.</a:t>
            </a:r>
            <a:endParaRPr lang="ru-RU" sz="4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432518" y="5261316"/>
            <a:ext cx="7934178" cy="1322363"/>
          </a:xfrm>
        </p:spPr>
        <p:txBody>
          <a:bodyPr/>
          <a:lstStyle/>
          <a:p>
            <a:r>
              <a:rPr lang="ru-RU" sz="2800" dirty="0" smtClean="0">
                <a:solidFill>
                  <a:srgbClr val="FFFF00"/>
                </a:solidFill>
                <a:latin typeface="Times New Roman" pitchFamily="18" charset="0"/>
                <a:cs typeface="Times New Roman" pitchFamily="18" charset="0"/>
              </a:rPr>
              <a:t>МАДОУ № 22 «Орлёнок» </a:t>
            </a:r>
            <a:r>
              <a:rPr lang="ru-RU" sz="2800" dirty="0" err="1" smtClean="0">
                <a:solidFill>
                  <a:srgbClr val="FFFF00"/>
                </a:solidFill>
                <a:latin typeface="Times New Roman" pitchFamily="18" charset="0"/>
                <a:cs typeface="Times New Roman" pitchFamily="18" charset="0"/>
              </a:rPr>
              <a:t>Гергерт</a:t>
            </a:r>
            <a:r>
              <a:rPr lang="ru-RU" sz="2800" dirty="0" smtClean="0">
                <a:solidFill>
                  <a:srgbClr val="FFFF00"/>
                </a:solidFill>
                <a:latin typeface="Times New Roman" pitchFamily="18" charset="0"/>
                <a:cs typeface="Times New Roman" pitchFamily="18" charset="0"/>
              </a:rPr>
              <a:t> Л.В</a:t>
            </a:r>
            <a:r>
              <a:rPr lang="ru-RU" dirty="0" smtClean="0">
                <a:solidFill>
                  <a:srgbClr val="FFFF00"/>
                </a:solidFill>
              </a:rPr>
              <a:t>.</a:t>
            </a:r>
            <a:endParaRPr lang="ru-RU" dirty="0">
              <a:solidFill>
                <a:srgbClr val="FFFF00"/>
              </a:solidFill>
            </a:endParaRPr>
          </a:p>
        </p:txBody>
      </p:sp>
    </p:spTree>
    <p:extLst>
      <p:ext uri="{BB962C8B-B14F-4D97-AF65-F5344CB8AC3E}">
        <p14:creationId xmlns="" xmlns:p14="http://schemas.microsoft.com/office/powerpoint/2010/main" val="260289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506437"/>
            <a:ext cx="9652000" cy="5949299"/>
          </a:xfrm>
        </p:spPr>
        <p:txBody>
          <a:bodyPr/>
          <a:lstStyle/>
          <a:p>
            <a:r>
              <a:rPr lang="ru-RU" sz="2800" dirty="0" smtClean="0">
                <a:latin typeface="Times New Roman" pitchFamily="18" charset="0"/>
                <a:cs typeface="Times New Roman" pitchFamily="18" charset="0"/>
              </a:rPr>
              <a:t>Затем переходим к объединению </a:t>
            </a:r>
            <a:r>
              <a:rPr lang="ru-RU" sz="2800" dirty="0" smtClean="0">
                <a:latin typeface="Times New Roman" pitchFamily="18" charset="0"/>
                <a:cs typeface="Times New Roman" pitchFamily="18" charset="0"/>
              </a:rPr>
              <a:t>цветов: </a:t>
            </a:r>
            <a:r>
              <a:rPr lang="ru-RU" sz="2800" dirty="0" smtClean="0">
                <a:latin typeface="Times New Roman" pitchFamily="18" charset="0"/>
                <a:cs typeface="Times New Roman" pitchFamily="18" charset="0"/>
              </a:rPr>
              <a:t>главное делать это быстро и не снижать скорость у края листа. Далее берётся большая кисть, её окунаем в белую краску и смело водим ею поверх наших разноцветных мазков. Быстро закрашиваем все пространство листа, наблюдая, как три цвета преображаются в сотни оттенков. Вот и готов наш фон</a:t>
            </a:r>
            <a:r>
              <a:rPr lang="ru-RU" sz="2800" dirty="0" smtClean="0">
                <a:latin typeface="Times New Roman" pitchFamily="18" charset="0"/>
                <a:cs typeface="Times New Roman" pitchFamily="18" charset="0"/>
              </a:rPr>
              <a:t>.</a:t>
            </a:r>
          </a:p>
          <a:p>
            <a:endParaRPr lang="ru-RU" dirty="0"/>
          </a:p>
        </p:txBody>
      </p:sp>
      <p:pic>
        <p:nvPicPr>
          <p:cNvPr id="4" name="Picture 3" descr="D:\Downloads\20221027_183055.jpg"/>
          <p:cNvPicPr>
            <a:picLocks noChangeAspect="1" noChangeArrowheads="1"/>
          </p:cNvPicPr>
          <p:nvPr/>
        </p:nvPicPr>
        <p:blipFill>
          <a:blip r:embed="rId2" cstate="print"/>
          <a:srcRect l="7001" t="12555" r="6920" b="6624"/>
          <a:stretch>
            <a:fillRect/>
          </a:stretch>
        </p:blipFill>
        <p:spPr bwMode="auto">
          <a:xfrm>
            <a:off x="3474720" y="3298875"/>
            <a:ext cx="4375052" cy="30808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одержимое 10"/>
          <p:cNvSpPr>
            <a:spLocks noGrp="1"/>
          </p:cNvSpPr>
          <p:nvPr>
            <p:ph idx="1"/>
          </p:nvPr>
        </p:nvSpPr>
        <p:spPr>
          <a:xfrm>
            <a:off x="609600" y="815926"/>
            <a:ext cx="9652000" cy="5639810"/>
          </a:xfrm>
        </p:spPr>
        <p:txBody>
          <a:bodyPr/>
          <a:lstStyle/>
          <a:p>
            <a:r>
              <a:rPr lang="ru-RU" sz="2800" dirty="0" smtClean="0">
                <a:latin typeface="Times New Roman" pitchFamily="18" charset="0"/>
                <a:cs typeface="Times New Roman" pitchFamily="18" charset="0"/>
              </a:rPr>
              <a:t>Теперь набираем белую гуашь на палец, рисуем круг. Место на листе выбираем сами.</a:t>
            </a:r>
          </a:p>
          <a:p>
            <a:endParaRPr lang="ru-RU" dirty="0"/>
          </a:p>
        </p:txBody>
      </p:sp>
      <p:pic>
        <p:nvPicPr>
          <p:cNvPr id="12" name="Picture 4" descr="D:\Downloads\20221027_183844.jpg"/>
          <p:cNvPicPr>
            <a:picLocks noChangeAspect="1" noChangeArrowheads="1"/>
          </p:cNvPicPr>
          <p:nvPr/>
        </p:nvPicPr>
        <p:blipFill>
          <a:blip r:embed="rId2" cstate="print"/>
          <a:srcRect l="7164" t="14193"/>
          <a:stretch>
            <a:fillRect/>
          </a:stretch>
        </p:blipFill>
        <p:spPr bwMode="auto">
          <a:xfrm>
            <a:off x="3474719" y="2686929"/>
            <a:ext cx="4357932" cy="302099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Содержимое 13"/>
          <p:cNvSpPr>
            <a:spLocks noGrp="1"/>
          </p:cNvSpPr>
          <p:nvPr>
            <p:ph idx="1"/>
          </p:nvPr>
        </p:nvSpPr>
        <p:spPr>
          <a:xfrm>
            <a:off x="609600" y="379828"/>
            <a:ext cx="9652000" cy="6075908"/>
          </a:xfrm>
        </p:spPr>
        <p:txBody>
          <a:bodyPr/>
          <a:lstStyle/>
          <a:p>
            <a:r>
              <a:rPr lang="ru-RU" sz="2800" dirty="0" smtClean="0">
                <a:latin typeface="Times New Roman" pitchFamily="18" charset="0"/>
                <a:cs typeface="Times New Roman" pitchFamily="18" charset="0"/>
              </a:rPr>
              <a:t>Теперь рисуем </a:t>
            </a:r>
            <a:r>
              <a:rPr lang="ru-RU" sz="2800" dirty="0" smtClean="0">
                <a:latin typeface="Times New Roman" pitchFamily="18" charset="0"/>
                <a:cs typeface="Times New Roman" pitchFamily="18" charset="0"/>
              </a:rPr>
              <a:t>траву: кистью </a:t>
            </a:r>
            <a:r>
              <a:rPr lang="ru-RU" sz="2800" dirty="0" smtClean="0">
                <a:latin typeface="Times New Roman" pitchFamily="18" charset="0"/>
                <a:cs typeface="Times New Roman" pitchFamily="18" charset="0"/>
              </a:rPr>
              <a:t>меньшего размера набираем черный цвет и </a:t>
            </a:r>
            <a:r>
              <a:rPr lang="ru-RU" sz="2800" dirty="0" smtClean="0">
                <a:latin typeface="Times New Roman" pitchFamily="18" charset="0"/>
                <a:cs typeface="Times New Roman" pitchFamily="18" charset="0"/>
              </a:rPr>
              <a:t>снизу вверх, лёгкими движениями прорисовываем. Далее подрисовываем бутоны, </a:t>
            </a:r>
            <a:r>
              <a:rPr lang="ru-RU" sz="2800" dirty="0" smtClean="0">
                <a:latin typeface="Times New Roman" pitchFamily="18" charset="0"/>
                <a:cs typeface="Times New Roman" pitchFamily="18" charset="0"/>
              </a:rPr>
              <a:t>добавляя на них </a:t>
            </a:r>
            <a:r>
              <a:rPr lang="ru-RU" sz="2800" dirty="0" smtClean="0">
                <a:latin typeface="Times New Roman" pitchFamily="18" charset="0"/>
                <a:cs typeface="Times New Roman" pitchFamily="18" charset="0"/>
              </a:rPr>
              <a:t>белый цвет. Можно нарисовать птичек.</a:t>
            </a:r>
          </a:p>
          <a:p>
            <a:r>
              <a:rPr lang="ru-RU" sz="2800" dirty="0" smtClean="0">
                <a:latin typeface="Times New Roman" pitchFamily="18" charset="0"/>
                <a:cs typeface="Times New Roman" pitchFamily="18" charset="0"/>
              </a:rPr>
              <a:t>Наша </a:t>
            </a:r>
            <a:r>
              <a:rPr lang="ru-RU" sz="2800" dirty="0" smtClean="0">
                <a:latin typeface="Times New Roman" pitchFamily="18" charset="0"/>
                <a:cs typeface="Times New Roman" pitchFamily="18" charset="0"/>
              </a:rPr>
              <a:t>картина готова</a:t>
            </a:r>
            <a:r>
              <a:rPr lang="ru-RU" sz="2800" dirty="0" smtClean="0">
                <a:latin typeface="Times New Roman" pitchFamily="18" charset="0"/>
                <a:cs typeface="Times New Roman" pitchFamily="18" charset="0"/>
              </a:rPr>
              <a:t>. Обязательно придумываем название для своей картины.</a:t>
            </a:r>
          </a:p>
          <a:p>
            <a:endParaRPr lang="ru-RU" dirty="0"/>
          </a:p>
        </p:txBody>
      </p:sp>
      <p:pic>
        <p:nvPicPr>
          <p:cNvPr id="15" name="Picture 2" descr="D:\Downloads\20221027_184501.jpg"/>
          <p:cNvPicPr>
            <a:picLocks noChangeAspect="1" noChangeArrowheads="1"/>
          </p:cNvPicPr>
          <p:nvPr/>
        </p:nvPicPr>
        <p:blipFill>
          <a:blip r:embed="rId2" cstate="print"/>
          <a:srcRect t="2206" b="3895"/>
          <a:stretch>
            <a:fillRect/>
          </a:stretch>
        </p:blipFill>
        <p:spPr bwMode="auto">
          <a:xfrm>
            <a:off x="3029243" y="3172264"/>
            <a:ext cx="4694238" cy="33059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312665"/>
          </a:xfrm>
          <a:prstGeom prst="rect">
            <a:avLst/>
          </a:prstGeom>
        </p:spPr>
      </p:pic>
      <p:pic>
        <p:nvPicPr>
          <p:cNvPr id="8" name="Picture 2" descr="D:\Downloads\20221004_105230.jpg"/>
          <p:cNvPicPr>
            <a:picLocks noChangeAspect="1" noChangeArrowheads="1"/>
          </p:cNvPicPr>
          <p:nvPr/>
        </p:nvPicPr>
        <p:blipFill>
          <a:blip r:embed="rId3" cstate="print"/>
          <a:srcRect l="1867" t="4120"/>
          <a:stretch>
            <a:fillRect/>
          </a:stretch>
        </p:blipFill>
        <p:spPr bwMode="auto">
          <a:xfrm rot="5400000">
            <a:off x="-471956" y="2277062"/>
            <a:ext cx="3532367" cy="2588455"/>
          </a:xfrm>
          <a:prstGeom prst="rect">
            <a:avLst/>
          </a:prstGeom>
          <a:noFill/>
        </p:spPr>
      </p:pic>
      <p:pic>
        <p:nvPicPr>
          <p:cNvPr id="9" name="Picture 3" descr="D:\Downloads\20221004_105237.jpg"/>
          <p:cNvPicPr>
            <a:picLocks noChangeAspect="1" noChangeArrowheads="1"/>
          </p:cNvPicPr>
          <p:nvPr/>
        </p:nvPicPr>
        <p:blipFill>
          <a:blip r:embed="rId4" cstate="print"/>
          <a:srcRect/>
          <a:stretch>
            <a:fillRect/>
          </a:stretch>
        </p:blipFill>
        <p:spPr bwMode="auto">
          <a:xfrm>
            <a:off x="9332835" y="4713626"/>
            <a:ext cx="2859165" cy="2144374"/>
          </a:xfrm>
          <a:prstGeom prst="rect">
            <a:avLst/>
          </a:prstGeom>
          <a:noFill/>
        </p:spPr>
      </p:pic>
      <p:pic>
        <p:nvPicPr>
          <p:cNvPr id="10" name="Picture 5" descr="D:\Downloads\20221004_105309.jpg"/>
          <p:cNvPicPr>
            <a:picLocks noChangeAspect="1" noChangeArrowheads="1"/>
          </p:cNvPicPr>
          <p:nvPr/>
        </p:nvPicPr>
        <p:blipFill>
          <a:blip r:embed="rId5" cstate="print"/>
          <a:srcRect/>
          <a:stretch>
            <a:fillRect/>
          </a:stretch>
        </p:blipFill>
        <p:spPr bwMode="auto">
          <a:xfrm rot="5400000">
            <a:off x="2248924" y="3752408"/>
            <a:ext cx="3283974" cy="2462981"/>
          </a:xfrm>
          <a:prstGeom prst="rect">
            <a:avLst/>
          </a:prstGeom>
          <a:noFill/>
        </p:spPr>
      </p:pic>
      <p:pic>
        <p:nvPicPr>
          <p:cNvPr id="11" name="Picture 4" descr="D:\Downloads\20221004_105249.jpg"/>
          <p:cNvPicPr>
            <a:picLocks noChangeAspect="1" noChangeArrowheads="1"/>
          </p:cNvPicPr>
          <p:nvPr/>
        </p:nvPicPr>
        <p:blipFill>
          <a:blip r:embed="rId6" cstate="print"/>
          <a:srcRect l="2369" t="4603" r="1134" b="5893"/>
          <a:stretch>
            <a:fillRect/>
          </a:stretch>
        </p:blipFill>
        <p:spPr bwMode="auto">
          <a:xfrm>
            <a:off x="5458266" y="4352727"/>
            <a:ext cx="3601329" cy="2505273"/>
          </a:xfrm>
          <a:prstGeom prst="rect">
            <a:avLst/>
          </a:prstGeom>
          <a:noFill/>
        </p:spPr>
      </p:pic>
      <p:pic>
        <p:nvPicPr>
          <p:cNvPr id="12" name="Picture 7" descr="D:\Downloads\20221004_105327.jpg"/>
          <p:cNvPicPr>
            <a:picLocks noChangeAspect="1" noChangeArrowheads="1"/>
          </p:cNvPicPr>
          <p:nvPr/>
        </p:nvPicPr>
        <p:blipFill>
          <a:blip r:embed="rId7" cstate="print"/>
          <a:srcRect r="2415"/>
          <a:stretch>
            <a:fillRect/>
          </a:stretch>
        </p:blipFill>
        <p:spPr bwMode="auto">
          <a:xfrm>
            <a:off x="5051620" y="1714667"/>
            <a:ext cx="3360860" cy="2583013"/>
          </a:xfrm>
          <a:prstGeom prst="rect">
            <a:avLst/>
          </a:prstGeom>
          <a:noFill/>
        </p:spPr>
      </p:pic>
      <p:pic>
        <p:nvPicPr>
          <p:cNvPr id="13" name="Picture 6" descr="D:\Downloads\20221004_105318.jpg"/>
          <p:cNvPicPr>
            <a:picLocks noChangeAspect="1" noChangeArrowheads="1"/>
          </p:cNvPicPr>
          <p:nvPr/>
        </p:nvPicPr>
        <p:blipFill>
          <a:blip r:embed="rId8" cstate="print"/>
          <a:srcRect/>
          <a:stretch>
            <a:fillRect/>
          </a:stretch>
        </p:blipFill>
        <p:spPr bwMode="auto">
          <a:xfrm>
            <a:off x="8848527" y="1828801"/>
            <a:ext cx="3132404" cy="2349304"/>
          </a:xfrm>
          <a:prstGeom prst="rect">
            <a:avLst/>
          </a:prstGeom>
          <a:noFill/>
        </p:spPr>
      </p:pic>
      <p:sp>
        <p:nvSpPr>
          <p:cNvPr id="14" name="Заголовок 13"/>
          <p:cNvSpPr>
            <a:spLocks noGrp="1"/>
          </p:cNvSpPr>
          <p:nvPr>
            <p:ph type="title"/>
          </p:nvPr>
        </p:nvSpPr>
        <p:spPr>
          <a:xfrm>
            <a:off x="1378634" y="320040"/>
            <a:ext cx="9861452" cy="1143000"/>
          </a:xfrm>
        </p:spPr>
        <p:txBody>
          <a:bodyPr>
            <a:normAutofit fontScale="90000"/>
          </a:bodyPr>
          <a:lstStyle/>
          <a:p>
            <a:r>
              <a:rPr lang="ru-RU" dirty="0" smtClean="0">
                <a:solidFill>
                  <a:srgbClr val="FF0000"/>
                </a:solidFill>
              </a:rPr>
              <a:t>Мои работы в технике правополушарного рисования</a:t>
            </a:r>
            <a:endParaRPr lang="ru-RU" dirty="0">
              <a:solidFill>
                <a:srgbClr val="FF0000"/>
              </a:solidFill>
            </a:endParaRPr>
          </a:p>
        </p:txBody>
      </p:sp>
    </p:spTree>
    <p:extLst>
      <p:ext uri="{BB962C8B-B14F-4D97-AF65-F5344CB8AC3E}">
        <p14:creationId xmlns="" xmlns:p14="http://schemas.microsoft.com/office/powerpoint/2010/main" val="1829755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
            <a:ext cx="12191999" cy="6334698"/>
          </a:xfrm>
          <a:prstGeom prst="rect">
            <a:avLst/>
          </a:prstGeom>
        </p:spPr>
      </p:pic>
      <p:sp>
        <p:nvSpPr>
          <p:cNvPr id="6" name="Заголовок 5"/>
          <p:cNvSpPr>
            <a:spLocks noGrp="1"/>
          </p:cNvSpPr>
          <p:nvPr>
            <p:ph type="title"/>
          </p:nvPr>
        </p:nvSpPr>
        <p:spPr>
          <a:xfrm>
            <a:off x="1097280" y="492295"/>
            <a:ext cx="10058400" cy="861146"/>
          </a:xfrm>
          <a:solidFill>
            <a:schemeClr val="accent1">
              <a:alpha val="37000"/>
            </a:schemeClr>
          </a:solidFill>
          <a:ln w="38100">
            <a:solidFill>
              <a:srgbClr val="FFFF00"/>
            </a:solidFill>
          </a:ln>
        </p:spPr>
        <p:txBody>
          <a:bodyPr>
            <a:normAutofit fontScale="90000"/>
          </a:bodyPr>
          <a:lstStyle/>
          <a:p>
            <a:r>
              <a:rPr lang="ru-RU" b="1" dirty="0">
                <a:solidFill>
                  <a:schemeClr val="tx1"/>
                </a:solidFill>
              </a:rPr>
              <a:t>В чём польза правополушарного </a:t>
            </a:r>
            <a:r>
              <a:rPr lang="ru-RU" b="1" dirty="0" smtClean="0">
                <a:solidFill>
                  <a:schemeClr val="tx1"/>
                </a:solidFill>
              </a:rPr>
              <a:t>рисования</a:t>
            </a:r>
            <a:endParaRPr lang="ru-RU" dirty="0">
              <a:solidFill>
                <a:schemeClr val="tx1"/>
              </a:solidFill>
            </a:endParaRPr>
          </a:p>
        </p:txBody>
      </p:sp>
      <p:sp>
        <p:nvSpPr>
          <p:cNvPr id="7" name="Объект 6"/>
          <p:cNvSpPr>
            <a:spLocks noGrp="1"/>
          </p:cNvSpPr>
          <p:nvPr>
            <p:ph idx="1"/>
          </p:nvPr>
        </p:nvSpPr>
        <p:spPr>
          <a:xfrm>
            <a:off x="506627" y="1532237"/>
            <a:ext cx="11331146" cy="4621427"/>
          </a:xfrm>
          <a:solidFill>
            <a:schemeClr val="bg1">
              <a:alpha val="68000"/>
            </a:schemeClr>
          </a:solidFill>
          <a:ln w="38100">
            <a:solidFill>
              <a:srgbClr val="FFFF00"/>
            </a:solidFill>
          </a:ln>
        </p:spPr>
        <p:txBody>
          <a:bodyPr>
            <a:normAutofit fontScale="85000" lnSpcReduction="20000"/>
          </a:bodyPr>
          <a:lstStyle/>
          <a:p>
            <a:pPr algn="ctr">
              <a:buClr>
                <a:srgbClr val="00B050"/>
              </a:buClr>
              <a:buFont typeface="Wingdings" panose="05000000000000000000" pitchFamily="2" charset="2"/>
              <a:buChar char="v"/>
            </a:pPr>
            <a:r>
              <a:rPr lang="ru-RU" sz="2400" b="1" dirty="0" smtClean="0">
                <a:latin typeface="Times New Roman" panose="02020603050405020304" pitchFamily="18" charset="0"/>
                <a:cs typeface="Times New Roman" panose="02020603050405020304" pitchFamily="18" charset="0"/>
              </a:rPr>
              <a:t>‍</a:t>
            </a:r>
            <a:r>
              <a:rPr lang="ru-RU" sz="2400" b="1" dirty="0" smtClean="0">
                <a:solidFill>
                  <a:schemeClr val="bg2">
                    <a:lumMod val="10000"/>
                  </a:schemeClr>
                </a:solidFill>
                <a:latin typeface="Times New Roman" panose="02020603050405020304" pitchFamily="18" charset="0"/>
                <a:cs typeface="Times New Roman" panose="02020603050405020304" pitchFamily="18" charset="0"/>
              </a:rPr>
              <a:t>Развитие </a:t>
            </a:r>
            <a:r>
              <a:rPr lang="ru-RU" sz="2400" b="1" dirty="0">
                <a:solidFill>
                  <a:schemeClr val="bg2">
                    <a:lumMod val="10000"/>
                  </a:schemeClr>
                </a:solidFill>
                <a:latin typeface="Times New Roman" panose="02020603050405020304" pitchFamily="18" charset="0"/>
                <a:cs typeface="Times New Roman" panose="02020603050405020304" pitchFamily="18" charset="0"/>
              </a:rPr>
              <a:t>когнитивных функций. Любое рисование, в том числе правополушарное, улучшает восприятие, зрительную память и мелкую моторику.</a:t>
            </a:r>
          </a:p>
          <a:p>
            <a:pPr lvl="0" algn="ctr">
              <a:buClr>
                <a:srgbClr val="00B050"/>
              </a:buClr>
              <a:buFont typeface="Wingdings" panose="05000000000000000000" pitchFamily="2" charset="2"/>
              <a:buChar char="v"/>
            </a:pPr>
            <a:r>
              <a:rPr lang="ru-RU" sz="2400" b="1" dirty="0">
                <a:solidFill>
                  <a:schemeClr val="bg2">
                    <a:lumMod val="10000"/>
                  </a:schemeClr>
                </a:solidFill>
                <a:latin typeface="Times New Roman" panose="02020603050405020304" pitchFamily="18" charset="0"/>
                <a:cs typeface="Times New Roman" panose="02020603050405020304" pitchFamily="18" charset="0"/>
              </a:rPr>
              <a:t>Развитие воображения. «П-режим» снимает барьеры, отпускает фантазию в полёт, отвлекает от рутины и помогает взглянуть на вещи с другого ракурса.</a:t>
            </a:r>
          </a:p>
          <a:p>
            <a:pPr algn="ctr">
              <a:buClr>
                <a:srgbClr val="00B050"/>
              </a:buClr>
              <a:buFont typeface="Wingdings" panose="05000000000000000000" pitchFamily="2" charset="2"/>
              <a:buChar char="v"/>
            </a:pPr>
            <a:r>
              <a:rPr lang="ru-RU" sz="2400" b="1" dirty="0">
                <a:solidFill>
                  <a:schemeClr val="bg2">
                    <a:lumMod val="10000"/>
                  </a:schemeClr>
                </a:solidFill>
                <a:latin typeface="Times New Roman" panose="02020603050405020304" pitchFamily="18" charset="0"/>
                <a:cs typeface="Times New Roman" panose="02020603050405020304" pitchFamily="18" charset="0"/>
              </a:rPr>
              <a:t>Повышение самооценки. </a:t>
            </a:r>
            <a:r>
              <a:rPr lang="ru-RU" sz="2400" b="1" dirty="0" smtClean="0">
                <a:solidFill>
                  <a:schemeClr val="tx1"/>
                </a:solidFill>
                <a:latin typeface="Times New Roman" panose="02020603050405020304" pitchFamily="18" charset="0"/>
                <a:cs typeface="Times New Roman" panose="02020603050405020304" pitchFamily="18" charset="0"/>
              </a:rPr>
              <a:t>Раскрытие ваших творческих способностей. </a:t>
            </a:r>
            <a:r>
              <a:rPr lang="ru-RU" sz="2400" b="1" dirty="0" smtClean="0">
                <a:solidFill>
                  <a:schemeClr val="bg2">
                    <a:lumMod val="10000"/>
                  </a:schemeClr>
                </a:solidFill>
                <a:latin typeface="Times New Roman" panose="02020603050405020304" pitchFamily="18" charset="0"/>
                <a:cs typeface="Times New Roman" panose="02020603050405020304" pitchFamily="18" charset="0"/>
              </a:rPr>
              <a:t>Живопись </a:t>
            </a:r>
            <a:r>
              <a:rPr lang="ru-RU" sz="2400" b="1" dirty="0">
                <a:solidFill>
                  <a:schemeClr val="bg2">
                    <a:lumMod val="10000"/>
                  </a:schemeClr>
                </a:solidFill>
                <a:latin typeface="Times New Roman" panose="02020603050405020304" pitchFamily="18" charset="0"/>
                <a:cs typeface="Times New Roman" panose="02020603050405020304" pitchFamily="18" charset="0"/>
              </a:rPr>
              <a:t>— это диалог внутреннего «Я» с миром. Рисуя, человек демонстрируют свой внутренний мир, а получая положительные отклики на произведения, обретает уверенность в себе.</a:t>
            </a:r>
          </a:p>
          <a:p>
            <a:pPr algn="ctr">
              <a:buClr>
                <a:srgbClr val="00B050"/>
              </a:buClr>
              <a:buFont typeface="Wingdings" panose="05000000000000000000" pitchFamily="2" charset="2"/>
              <a:buChar char="v"/>
            </a:pPr>
            <a:r>
              <a:rPr lang="ru-RU" sz="2400" b="1" dirty="0">
                <a:solidFill>
                  <a:schemeClr val="bg2">
                    <a:lumMod val="10000"/>
                  </a:schemeClr>
                </a:solidFill>
                <a:latin typeface="Times New Roman" panose="02020603050405020304" pitchFamily="18" charset="0"/>
                <a:cs typeface="Times New Roman" panose="02020603050405020304" pitchFamily="18" charset="0"/>
              </a:rPr>
              <a:t>Расслабление. </a:t>
            </a:r>
            <a:r>
              <a:rPr lang="ru-RU" sz="2400" b="1" dirty="0" smtClean="0">
                <a:solidFill>
                  <a:schemeClr val="tx1"/>
                </a:solidFill>
                <a:latin typeface="Times New Roman" panose="02020603050405020304" pitchFamily="18" charset="0"/>
                <a:cs typeface="Times New Roman" panose="02020603050405020304" pitchFamily="18" charset="0"/>
              </a:rPr>
              <a:t>Обретение внутренней гармонии. </a:t>
            </a:r>
            <a:r>
              <a:rPr lang="ru-RU" sz="2400" b="1" dirty="0" smtClean="0">
                <a:solidFill>
                  <a:schemeClr val="bg2">
                    <a:lumMod val="10000"/>
                  </a:schemeClr>
                </a:solidFill>
                <a:latin typeface="Times New Roman" panose="02020603050405020304" pitchFamily="18" charset="0"/>
                <a:cs typeface="Times New Roman" panose="02020603050405020304" pitchFamily="18" charset="0"/>
              </a:rPr>
              <a:t>Рисование </a:t>
            </a:r>
            <a:r>
              <a:rPr lang="ru-RU" sz="2400" b="1" dirty="0">
                <a:solidFill>
                  <a:schemeClr val="bg2">
                    <a:lumMod val="10000"/>
                  </a:schemeClr>
                </a:solidFill>
                <a:latin typeface="Times New Roman" panose="02020603050405020304" pitchFamily="18" charset="0"/>
                <a:cs typeface="Times New Roman" panose="02020603050405020304" pitchFamily="18" charset="0"/>
              </a:rPr>
              <a:t>— прекрасное хобби как для взрослых, так и для детей. Когда на белом листе «оживает» созданный тобой мир, тревоги и проблемы улетучиваются</a:t>
            </a:r>
            <a:r>
              <a:rPr lang="ru-RU" sz="2400" b="1" dirty="0" smtClean="0">
                <a:solidFill>
                  <a:schemeClr val="bg2">
                    <a:lumMod val="10000"/>
                  </a:schemeClr>
                </a:solidFill>
                <a:latin typeface="Times New Roman" panose="02020603050405020304" pitchFamily="18" charset="0"/>
                <a:cs typeface="Times New Roman" panose="02020603050405020304" pitchFamily="18" charset="0"/>
              </a:rPr>
              <a:t>.</a:t>
            </a:r>
          </a:p>
          <a:p>
            <a:pPr algn="ctr">
              <a:buClr>
                <a:srgbClr val="00B050"/>
              </a:buClr>
              <a:buFont typeface="Wingdings" panose="05000000000000000000" pitchFamily="2" charset="2"/>
              <a:buChar char="v"/>
            </a:pPr>
            <a:r>
              <a:rPr lang="ru-RU" sz="2400" b="1" dirty="0" smtClean="0">
                <a:solidFill>
                  <a:schemeClr val="tx1"/>
                </a:solidFill>
                <a:latin typeface="Times New Roman" panose="02020603050405020304" pitchFamily="18" charset="0"/>
                <a:cs typeface="Times New Roman" panose="02020603050405020304" pitchFamily="18" charset="0"/>
              </a:rPr>
              <a:t>Проявление индивидуальности. Каждый шедевр не будет похож на другой.</a:t>
            </a:r>
            <a:endParaRPr lang="ru-RU" sz="2400" b="1" dirty="0">
              <a:solidFill>
                <a:schemeClr val="tx1"/>
              </a:solidFill>
              <a:latin typeface="Times New Roman" panose="02020603050405020304" pitchFamily="18" charset="0"/>
              <a:cs typeface="Times New Roman" panose="02020603050405020304" pitchFamily="18" charset="0"/>
            </a:endParaRPr>
          </a:p>
          <a:p>
            <a:pPr algn="ctr">
              <a:buClr>
                <a:srgbClr val="00B050"/>
              </a:buClr>
              <a:buFont typeface="Wingdings" panose="05000000000000000000" pitchFamily="2" charset="2"/>
              <a:buChar char="v"/>
            </a:pPr>
            <a:r>
              <a:rPr lang="ru-RU" sz="2400" b="1" dirty="0" smtClean="0">
                <a:solidFill>
                  <a:schemeClr val="tx1"/>
                </a:solidFill>
                <a:latin typeface="Times New Roman" panose="02020603050405020304" pitchFamily="18" charset="0"/>
                <a:cs typeface="Times New Roman" panose="02020603050405020304" pitchFamily="18" charset="0"/>
              </a:rPr>
              <a:t>Упрощение творческого процесса. Отключается </a:t>
            </a:r>
            <a:r>
              <a:rPr lang="ru-RU" sz="2400" b="1" dirty="0">
                <a:solidFill>
                  <a:schemeClr val="tx1"/>
                </a:solidFill>
                <a:latin typeface="Times New Roman" panose="02020603050405020304" pitchFamily="18" charset="0"/>
                <a:cs typeface="Times New Roman" panose="02020603050405020304" pitchFamily="18" charset="0"/>
              </a:rPr>
              <a:t>анализ </a:t>
            </a:r>
            <a:r>
              <a:rPr lang="ru-RU" sz="2400" b="1" dirty="0" smtClean="0">
                <a:solidFill>
                  <a:schemeClr val="tx1"/>
                </a:solidFill>
                <a:latin typeface="Times New Roman" panose="02020603050405020304" pitchFamily="18" charset="0"/>
                <a:cs typeface="Times New Roman" panose="02020603050405020304" pitchFamily="18" charset="0"/>
              </a:rPr>
              <a:t>деятельности. Вы рисуете при подсказке педагога, ошибки быть не может. </a:t>
            </a:r>
            <a:endParaRPr lang="ru-RU" sz="2400" b="1" dirty="0">
              <a:solidFill>
                <a:schemeClr val="tx1"/>
              </a:solidFill>
              <a:latin typeface="Times New Roman" panose="02020603050405020304" pitchFamily="18" charset="0"/>
              <a:cs typeface="Times New Roman" panose="02020603050405020304" pitchFamily="18" charset="0"/>
            </a:endParaRPr>
          </a:p>
          <a:p>
            <a:pPr algn="ctr">
              <a:buClr>
                <a:srgbClr val="00B050"/>
              </a:buClr>
              <a:buFont typeface="Wingdings" panose="05000000000000000000" pitchFamily="2" charset="2"/>
              <a:buChar char="v"/>
            </a:pPr>
            <a:r>
              <a:rPr lang="ru-RU" sz="2400" b="1" dirty="0" smtClean="0">
                <a:solidFill>
                  <a:schemeClr val="tx1"/>
                </a:solidFill>
                <a:latin typeface="Times New Roman" panose="02020603050405020304" pitchFamily="18" charset="0"/>
                <a:cs typeface="Times New Roman" panose="02020603050405020304" pitchFamily="18" charset="0"/>
              </a:rPr>
              <a:t>Избавляет </a:t>
            </a:r>
            <a:r>
              <a:rPr lang="ru-RU" sz="2400" b="1" dirty="0">
                <a:solidFill>
                  <a:schemeClr val="tx1"/>
                </a:solidFill>
                <a:latin typeface="Times New Roman" panose="02020603050405020304" pitchFamily="18" charset="0"/>
                <a:cs typeface="Times New Roman" panose="02020603050405020304" pitchFamily="18" charset="0"/>
              </a:rPr>
              <a:t>от внутренних преград</a:t>
            </a:r>
          </a:p>
          <a:p>
            <a:pPr algn="ctr">
              <a:buClr>
                <a:srgbClr val="00B050"/>
              </a:buClr>
              <a:buFont typeface="Wingdings" panose="05000000000000000000" pitchFamily="2" charset="2"/>
              <a:buChar char="v"/>
            </a:pPr>
            <a:r>
              <a:rPr lang="ru-RU" sz="2400" b="1" dirty="0" smtClean="0">
                <a:solidFill>
                  <a:schemeClr val="tx1"/>
                </a:solidFill>
                <a:latin typeface="Times New Roman" panose="02020603050405020304" pitchFamily="18" charset="0"/>
                <a:cs typeface="Times New Roman" panose="02020603050405020304" pitchFamily="18" charset="0"/>
              </a:rPr>
              <a:t>Делает </a:t>
            </a:r>
            <a:r>
              <a:rPr lang="ru-RU" sz="2400" b="1" dirty="0">
                <a:solidFill>
                  <a:schemeClr val="tx1"/>
                </a:solidFill>
                <a:latin typeface="Times New Roman" panose="02020603050405020304" pitchFamily="18" charset="0"/>
                <a:cs typeface="Times New Roman" panose="02020603050405020304" pitchFamily="18" charset="0"/>
              </a:rPr>
              <a:t>человека более внимательным к людям и окружающему миру</a:t>
            </a:r>
          </a:p>
          <a:p>
            <a:pPr lvl="0">
              <a:buClr>
                <a:srgbClr val="92D050"/>
              </a:buClr>
              <a:buFont typeface="Wingdings" panose="05000000000000000000" pitchFamily="2" charset="2"/>
              <a:buChar char="v"/>
            </a:pPr>
            <a:endParaRPr lang="ru-RU" sz="2400" b="1" dirty="0">
              <a:solidFill>
                <a:schemeClr val="bg2">
                  <a:lumMod val="10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ru-RU" dirty="0"/>
          </a:p>
        </p:txBody>
      </p:sp>
    </p:spTree>
    <p:extLst>
      <p:ext uri="{BB962C8B-B14F-4D97-AF65-F5344CB8AC3E}">
        <p14:creationId xmlns="" xmlns:p14="http://schemas.microsoft.com/office/powerpoint/2010/main" val="3217649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09599" y="320039"/>
            <a:ext cx="9856763" cy="2760785"/>
          </a:xfrm>
        </p:spPr>
        <p:txBody>
          <a:bodyPr>
            <a:normAutofit fontScale="90000"/>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t>
            </a:r>
            <a:r>
              <a:rPr lang="ru-RU" sz="5300" dirty="0" smtClean="0"/>
              <a:t>Спасибо за внимание!</a:t>
            </a:r>
            <a:endParaRPr lang="ru-RU" sz="5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40000"/>
          </a:schemeClr>
        </a:solidFill>
        <a:effectLst/>
      </p:bgPr>
    </p:bg>
    <p:spTree>
      <p:nvGrpSpPr>
        <p:cNvPr id="1" name=""/>
        <p:cNvGrpSpPr/>
        <p:nvPr/>
      </p:nvGrpSpPr>
      <p:grpSpPr>
        <a:xfrm>
          <a:off x="0" y="0"/>
          <a:ext cx="0" cy="0"/>
          <a:chOff x="0" y="0"/>
          <a:chExt cx="0" cy="0"/>
        </a:xfrm>
      </p:grpSpPr>
      <p:pic>
        <p:nvPicPr>
          <p:cNvPr id="13" name="Объект 12"/>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298709" y="1027858"/>
            <a:ext cx="7285966" cy="4100294"/>
          </a:xfrm>
          <a:ln w="38100">
            <a:solidFill>
              <a:srgbClr val="0070C0"/>
            </a:solidFill>
          </a:ln>
        </p:spPr>
      </p:pic>
      <p:sp>
        <p:nvSpPr>
          <p:cNvPr id="16" name="Прямоугольник 15"/>
          <p:cNvSpPr/>
          <p:nvPr/>
        </p:nvSpPr>
        <p:spPr>
          <a:xfrm>
            <a:off x="286439" y="104528"/>
            <a:ext cx="11611778" cy="923330"/>
          </a:xfrm>
          <a:prstGeom prst="rect">
            <a:avLst/>
          </a:prstGeom>
        </p:spPr>
        <p:txBody>
          <a:bodyPr wrap="square">
            <a:spAutoFit/>
          </a:bodyPr>
          <a:lstStyle/>
          <a:p>
            <a:pPr algn="ctr"/>
            <a:r>
              <a:rPr lang="ru-RU" i="0" dirty="0" smtClean="0">
                <a:solidFill>
                  <a:srgbClr val="993300"/>
                </a:solidFill>
                <a:effectLst/>
                <a:latin typeface="Times New Roman" panose="02020603050405020304" pitchFamily="18" charset="0"/>
                <a:cs typeface="Times New Roman" panose="02020603050405020304" pitchFamily="18" charset="0"/>
              </a:rPr>
              <a:t>Методику правополушарного рисования для тех, кто желает научиться рисовать с нуля, впервые разработала в конце 1970-х годов профессор </a:t>
            </a:r>
            <a:r>
              <a:rPr lang="ru-RU" i="0" dirty="0" err="1" smtClean="0">
                <a:solidFill>
                  <a:srgbClr val="993300"/>
                </a:solidFill>
                <a:effectLst/>
                <a:latin typeface="Times New Roman" panose="02020603050405020304" pitchFamily="18" charset="0"/>
                <a:cs typeface="Times New Roman" panose="02020603050405020304" pitchFamily="18" charset="0"/>
              </a:rPr>
              <a:t>Бэтти</a:t>
            </a:r>
            <a:r>
              <a:rPr lang="ru-RU" i="0" dirty="0" smtClean="0">
                <a:solidFill>
                  <a:srgbClr val="993300"/>
                </a:solidFill>
                <a:effectLst/>
                <a:latin typeface="Times New Roman" panose="02020603050405020304" pitchFamily="18" charset="0"/>
                <a:cs typeface="Times New Roman" panose="02020603050405020304" pitchFamily="18" charset="0"/>
              </a:rPr>
              <a:t> Эдвардс. В основу методики легли научные исследования нейрохирурга и лауреата Нобелевской премии Роджера </a:t>
            </a:r>
            <a:r>
              <a:rPr lang="ru-RU" i="0" dirty="0" err="1" smtClean="0">
                <a:solidFill>
                  <a:srgbClr val="993300"/>
                </a:solidFill>
                <a:effectLst/>
                <a:latin typeface="Times New Roman" panose="02020603050405020304" pitchFamily="18" charset="0"/>
                <a:cs typeface="Times New Roman" panose="02020603050405020304" pitchFamily="18" charset="0"/>
              </a:rPr>
              <a:t>Сперри</a:t>
            </a:r>
            <a:r>
              <a:rPr lang="ru-RU" i="0" dirty="0" smtClean="0">
                <a:solidFill>
                  <a:srgbClr val="993300"/>
                </a:solidFill>
                <a:effectLst/>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30507" y="5128152"/>
            <a:ext cx="11611777" cy="1200329"/>
          </a:xfrm>
          <a:prstGeom prst="rect">
            <a:avLst/>
          </a:prstGeom>
        </p:spPr>
        <p:txBody>
          <a:bodyPr wrap="square">
            <a:spAutoFit/>
          </a:bodyPr>
          <a:lstStyle/>
          <a:p>
            <a:pPr algn="ctr"/>
            <a:r>
              <a:rPr lang="ru-RU" dirty="0" smtClean="0">
                <a:solidFill>
                  <a:schemeClr val="accent2">
                    <a:lumMod val="75000"/>
                  </a:schemeClr>
                </a:solidFill>
                <a:latin typeface="Times New Roman" panose="02020603050405020304" pitchFamily="18" charset="0"/>
                <a:cs typeface="Times New Roman" panose="02020603050405020304" pitchFamily="18" charset="0"/>
              </a:rPr>
              <a:t>В России этот вид рисования стал набирать популярность начиная с 2010 года, благодаря его активному продвижению Школой креатива сначала среди москвичей, а затем и среди жителей других регионов. Именно оттуда начало развиваться направление и преобразовалось в живописный вариант. То есть теперь на тренингах и мастер-классах по правополушарному рисованию преподаватели делятся секретами живописных приемов. </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80552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301648"/>
          </a:xfrm>
          <a:prstGeom prst="rect">
            <a:avLst/>
          </a:prstGeom>
        </p:spPr>
      </p:pic>
      <p:sp>
        <p:nvSpPr>
          <p:cNvPr id="5" name="TextBox 4"/>
          <p:cNvSpPr txBox="1"/>
          <p:nvPr/>
        </p:nvSpPr>
        <p:spPr>
          <a:xfrm>
            <a:off x="362553" y="671496"/>
            <a:ext cx="2397499" cy="4893647"/>
          </a:xfrm>
          <a:prstGeom prst="rect">
            <a:avLst/>
          </a:prstGeom>
          <a:blipFill>
            <a:blip r:embed="rId3" cstate="print"/>
            <a:tile tx="0" ty="0" sx="100000" sy="100000" flip="none" algn="tl"/>
          </a:blipFill>
          <a:ln w="38100">
            <a:solidFill>
              <a:srgbClr val="002060"/>
            </a:solidFill>
          </a:ln>
        </p:spPr>
        <p:txBody>
          <a:bodyPr wrap="square" rtlCol="0">
            <a:spAutoFit/>
          </a:bodyPr>
          <a:lstStyle/>
          <a:p>
            <a:r>
              <a:rPr lang="ru-RU" sz="2400" b="1" dirty="0" smtClean="0">
                <a:solidFill>
                  <a:schemeClr val="bg2">
                    <a:lumMod val="25000"/>
                  </a:schemeClr>
                </a:solidFill>
                <a:latin typeface="Monotype Corsiva" panose="03010101010201010101" pitchFamily="66" charset="0"/>
              </a:rPr>
              <a:t>Левое полушарие: «Зачем </a:t>
            </a:r>
            <a:r>
              <a:rPr lang="ru-RU" sz="2400" b="1" dirty="0">
                <a:solidFill>
                  <a:schemeClr val="bg2">
                    <a:lumMod val="25000"/>
                  </a:schemeClr>
                </a:solidFill>
                <a:latin typeface="Monotype Corsiva" panose="03010101010201010101" pitchFamily="66" charset="0"/>
              </a:rPr>
              <a:t>тебе это надо?», «Тебе заняться нечем больше?», «Кем ты себя мнишь, ведь у тебя нет художественного образования?!», «Зачем ты тратишь время на эти </a:t>
            </a:r>
            <a:r>
              <a:rPr lang="ru-RU" sz="2400" b="1" dirty="0" err="1">
                <a:solidFill>
                  <a:schemeClr val="bg2">
                    <a:lumMod val="25000"/>
                  </a:schemeClr>
                </a:solidFill>
                <a:latin typeface="Monotype Corsiva" panose="03010101010201010101" pitchFamily="66" charset="0"/>
              </a:rPr>
              <a:t>каляки-маляки</a:t>
            </a:r>
            <a:r>
              <a:rPr lang="ru-RU" sz="2400" b="1" dirty="0" smtClean="0">
                <a:solidFill>
                  <a:schemeClr val="bg2">
                    <a:lumMod val="25000"/>
                  </a:schemeClr>
                </a:solidFill>
                <a:latin typeface="Monotype Corsiva" panose="03010101010201010101" pitchFamily="66" charset="0"/>
              </a:rPr>
              <a:t>?»</a:t>
            </a:r>
            <a:endParaRPr lang="ru-RU" sz="2400" b="1" dirty="0">
              <a:solidFill>
                <a:schemeClr val="bg2">
                  <a:lumMod val="25000"/>
                </a:schemeClr>
              </a:solidFill>
              <a:latin typeface="Monotype Corsiva" panose="03010101010201010101" pitchFamily="66" charset="0"/>
            </a:endParaRPr>
          </a:p>
        </p:txBody>
      </p:sp>
      <p:sp>
        <p:nvSpPr>
          <p:cNvPr id="8" name="Прямоугольник 7"/>
          <p:cNvSpPr/>
          <p:nvPr/>
        </p:nvSpPr>
        <p:spPr>
          <a:xfrm>
            <a:off x="9485523" y="754922"/>
            <a:ext cx="2154541" cy="4524315"/>
          </a:xfrm>
          <a:prstGeom prst="rect">
            <a:avLst/>
          </a:prstGeom>
          <a:blipFill>
            <a:blip r:embed="rId3" cstate="print"/>
            <a:tile tx="0" ty="0" sx="100000" sy="100000" flip="none" algn="tl"/>
          </a:blipFill>
          <a:ln w="38100">
            <a:solidFill>
              <a:srgbClr val="002060"/>
            </a:solidFill>
          </a:ln>
        </p:spPr>
        <p:txBody>
          <a:bodyPr wrap="square">
            <a:spAutoFit/>
          </a:bodyPr>
          <a:lstStyle/>
          <a:p>
            <a:r>
              <a:rPr lang="ru-RU" sz="2400" b="1" i="0" dirty="0" smtClean="0">
                <a:solidFill>
                  <a:srgbClr val="C00000"/>
                </a:solidFill>
                <a:effectLst/>
                <a:latin typeface="Monotype Corsiva" panose="03010101010201010101" pitchFamily="66" charset="0"/>
              </a:rPr>
              <a:t>Правое полушарие: «</a:t>
            </a:r>
            <a:r>
              <a:rPr lang="ru-RU" sz="2400" b="1" dirty="0" smtClean="0">
                <a:solidFill>
                  <a:srgbClr val="C00000"/>
                </a:solidFill>
                <a:latin typeface="Monotype Corsiva" panose="03010101010201010101" pitchFamily="66" charset="0"/>
              </a:rPr>
              <a:t>Отвлекись, твори и никого не слушай!», «У тебя все получится!», «Отдохни, ведь ты так много работаешь», «Дай волю своим эмоциям»</a:t>
            </a:r>
            <a:endParaRPr lang="ru-RU" sz="2400" b="1" dirty="0">
              <a:solidFill>
                <a:srgbClr val="C00000"/>
              </a:solidFill>
              <a:latin typeface="Monotype Corsiva" panose="03010101010201010101" pitchFamily="66" charset="0"/>
            </a:endParaRPr>
          </a:p>
        </p:txBody>
      </p:sp>
      <p:pic>
        <p:nvPicPr>
          <p:cNvPr id="10" name="Объект 6"/>
          <p:cNvPicPr>
            <a:picLocks noChangeAspect="1"/>
          </p:cNvPicPr>
          <p:nvPr/>
        </p:nvPicPr>
        <p:blipFill rotWithShape="1">
          <a:blip r:embed="rId4" cstate="print">
            <a:extLst>
              <a:ext uri="{28A0092B-C50C-407E-A947-70E740481C1C}">
                <a14:useLocalDpi xmlns="" xmlns:a14="http://schemas.microsoft.com/office/drawing/2010/main" val="0"/>
              </a:ext>
            </a:extLst>
          </a:blip>
          <a:srcRect l="16827" t="-5" r="15426" b="-2013"/>
          <a:stretch/>
        </p:blipFill>
        <p:spPr>
          <a:xfrm>
            <a:off x="2973890" y="551937"/>
            <a:ext cx="6297795" cy="5132766"/>
          </a:xfrm>
          <a:prstGeom prst="rect">
            <a:avLst/>
          </a:prstGeom>
        </p:spPr>
      </p:pic>
    </p:spTree>
    <p:extLst>
      <p:ext uri="{BB962C8B-B14F-4D97-AF65-F5344CB8AC3E}">
        <p14:creationId xmlns="" xmlns:p14="http://schemas.microsoft.com/office/powerpoint/2010/main" val="2602539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0"/>
            <a:ext cx="12192000" cy="6301648"/>
          </a:xfrm>
          <a:prstGeom prst="rect">
            <a:avLst/>
          </a:prstGeom>
        </p:spPr>
      </p:pic>
      <p:sp>
        <p:nvSpPr>
          <p:cNvPr id="6" name="Заголовок 5"/>
          <p:cNvSpPr>
            <a:spLocks noGrp="1"/>
          </p:cNvSpPr>
          <p:nvPr>
            <p:ph type="title"/>
          </p:nvPr>
        </p:nvSpPr>
        <p:spPr>
          <a:xfrm>
            <a:off x="1097279" y="0"/>
            <a:ext cx="10027921" cy="1099588"/>
          </a:xfrm>
          <a:solidFill>
            <a:schemeClr val="accent1">
              <a:alpha val="40000"/>
            </a:schemeClr>
          </a:solidFill>
          <a:ln w="38100">
            <a:solidFill>
              <a:srgbClr val="FFFF00"/>
            </a:solidFill>
          </a:ln>
        </p:spPr>
        <p:txBody>
          <a:bodyPr>
            <a:normAutofit/>
          </a:bodyPr>
          <a:lstStyle/>
          <a:p>
            <a:r>
              <a:rPr lang="ru-RU" b="1" dirty="0" smtClean="0"/>
              <a:t>        Подготовка к рисованию:</a:t>
            </a:r>
            <a:endParaRPr lang="ru-RU" b="1" dirty="0"/>
          </a:p>
        </p:txBody>
      </p:sp>
      <p:sp>
        <p:nvSpPr>
          <p:cNvPr id="7" name="Объект 6"/>
          <p:cNvSpPr>
            <a:spLocks noGrp="1"/>
          </p:cNvSpPr>
          <p:nvPr>
            <p:ph idx="1"/>
          </p:nvPr>
        </p:nvSpPr>
        <p:spPr>
          <a:xfrm>
            <a:off x="239152" y="1026942"/>
            <a:ext cx="11760590" cy="5831058"/>
          </a:xfrm>
          <a:solidFill>
            <a:schemeClr val="bg1">
              <a:alpha val="55000"/>
            </a:schemeClr>
          </a:solidFill>
          <a:ln w="38100">
            <a:solidFill>
              <a:srgbClr val="FFFF00"/>
            </a:solidFill>
          </a:ln>
        </p:spPr>
        <p:txBody>
          <a:bodyPr>
            <a:normAutofit lnSpcReduction="10000"/>
          </a:bodyPr>
          <a:lstStyle/>
          <a:p>
            <a:pPr>
              <a:buClr>
                <a:srgbClr val="0070C0"/>
              </a:buClr>
              <a:buFont typeface="Wingdings" panose="05000000000000000000" pitchFamily="2" charset="2"/>
              <a:buChar char="v"/>
            </a:pPr>
            <a:endParaRPr lang="ru-RU" dirty="0" smtClean="0"/>
          </a:p>
          <a:p>
            <a:pPr>
              <a:buClr>
                <a:srgbClr val="0070C0"/>
              </a:buClr>
              <a:buFont typeface="Wingdings" panose="05000000000000000000" pitchFamily="2" charset="2"/>
              <a:buChar char="v"/>
            </a:pPr>
            <a:r>
              <a:rPr lang="ru-RU" dirty="0" smtClean="0"/>
              <a:t>Подготовить подложку, чтобы не пачкать стол. Взять чистый лист плотной бумаги А5, А4, или А3 (можно брать альбомные листы) На первый раз подойдет размер А5. Подготовить кисти. Нам понадобятся кисти плоские (если их нет, подойдет губка), обычные кисточки тонкие и кисть для клея. Нам нужны салфетки, чтобы вытирать кисти, влажные салфетки, чтобы вытирать руки </a:t>
            </a:r>
          </a:p>
          <a:p>
            <a:pPr>
              <a:buClr>
                <a:srgbClr val="0070C0"/>
              </a:buClr>
              <a:buFont typeface="Wingdings" panose="05000000000000000000" pitchFamily="2" charset="2"/>
              <a:buChar char="v"/>
            </a:pPr>
            <a:endParaRPr lang="ru-RU" dirty="0"/>
          </a:p>
          <a:p>
            <a:pPr>
              <a:buClr>
                <a:srgbClr val="0070C0"/>
              </a:buClr>
              <a:buFont typeface="Wingdings" panose="05000000000000000000" pitchFamily="2" charset="2"/>
              <a:buChar char="v"/>
            </a:pPr>
            <a:endParaRPr lang="ru-RU" dirty="0" smtClean="0"/>
          </a:p>
          <a:p>
            <a:pPr>
              <a:buClr>
                <a:srgbClr val="0070C0"/>
              </a:buClr>
              <a:buFont typeface="Wingdings" panose="05000000000000000000" pitchFamily="2" charset="2"/>
              <a:buChar char="v"/>
            </a:pPr>
            <a:endParaRPr lang="ru-RU" dirty="0"/>
          </a:p>
          <a:p>
            <a:pPr>
              <a:buClr>
                <a:srgbClr val="0070C0"/>
              </a:buClr>
              <a:buFont typeface="Wingdings" panose="05000000000000000000" pitchFamily="2" charset="2"/>
              <a:buChar char="v"/>
            </a:pPr>
            <a:endParaRPr lang="ru-RU" dirty="0" smtClean="0"/>
          </a:p>
          <a:p>
            <a:pPr>
              <a:buClr>
                <a:srgbClr val="0070C0"/>
              </a:buClr>
              <a:buFont typeface="Wingdings" panose="05000000000000000000" pitchFamily="2" charset="2"/>
              <a:buChar char="v"/>
            </a:pPr>
            <a:r>
              <a:rPr lang="ru-RU" dirty="0" smtClean="0"/>
              <a:t>Подготовить гуашь (она должна быть в состоянии густой сметаны, если подсохла, налить воды и подождать)</a:t>
            </a:r>
            <a:endParaRPr lang="ru-RU" dirty="0"/>
          </a:p>
          <a:p>
            <a:pPr>
              <a:buClr>
                <a:srgbClr val="0070C0"/>
              </a:buClr>
              <a:buFont typeface="Wingdings" panose="05000000000000000000" pitchFamily="2" charset="2"/>
              <a:buChar char="v"/>
            </a:pPr>
            <a:r>
              <a:rPr lang="ru-RU" dirty="0"/>
              <a:t>З</a:t>
            </a:r>
            <a:r>
              <a:rPr lang="ru-RU" dirty="0" smtClean="0"/>
              <a:t>агрунтовать весь лист бумаги белой гуашью.</a:t>
            </a:r>
          </a:p>
        </p:txBody>
      </p:sp>
      <p:pic>
        <p:nvPicPr>
          <p:cNvPr id="8" name="Рисунок 7"/>
          <p:cNvPicPr>
            <a:picLocks noChangeAspect="1"/>
          </p:cNvPicPr>
          <p:nvPr/>
        </p:nvPicPr>
        <p:blipFill rotWithShape="1">
          <a:blip r:embed="rId3" cstate="print">
            <a:extLst>
              <a:ext uri="{28A0092B-C50C-407E-A947-70E740481C1C}">
                <a14:useLocalDpi xmlns="" xmlns:a14="http://schemas.microsoft.com/office/drawing/2010/main" val="0"/>
              </a:ext>
            </a:extLst>
          </a:blip>
          <a:srcRect l="2939" t="22159" r="33186" b="12875"/>
          <a:stretch/>
        </p:blipFill>
        <p:spPr>
          <a:xfrm>
            <a:off x="0" y="3659306"/>
            <a:ext cx="2607059" cy="1764534"/>
          </a:xfrm>
          <a:prstGeom prst="rect">
            <a:avLst/>
          </a:prstGeom>
        </p:spPr>
      </p:pic>
      <p:pic>
        <p:nvPicPr>
          <p:cNvPr id="10" name="Рисунок 9"/>
          <p:cNvPicPr>
            <a:picLocks noChangeAspect="1"/>
          </p:cNvPicPr>
          <p:nvPr/>
        </p:nvPicPr>
        <p:blipFill rotWithShape="1">
          <a:blip r:embed="rId4" cstate="print">
            <a:extLst>
              <a:ext uri="{28A0092B-C50C-407E-A947-70E740481C1C}">
                <a14:useLocalDpi xmlns="" xmlns:a14="http://schemas.microsoft.com/office/drawing/2010/main" val="0"/>
              </a:ext>
            </a:extLst>
          </a:blip>
          <a:srcRect l="11981" t="33554" r="30830" b="21145"/>
          <a:stretch/>
        </p:blipFill>
        <p:spPr>
          <a:xfrm rot="16200000">
            <a:off x="9367264" y="3255598"/>
            <a:ext cx="1903755" cy="2320194"/>
          </a:xfrm>
          <a:prstGeom prst="rect">
            <a:avLst/>
          </a:prstGeom>
        </p:spPr>
      </p:pic>
      <p:pic>
        <p:nvPicPr>
          <p:cNvPr id="12" name="Picture 2" descr="D:\Desktop\Новая папка (2)\фото Евгении Валентиновны\gouache-paint.jpg"/>
          <p:cNvPicPr>
            <a:picLocks noChangeAspect="1" noChangeArrowheads="1"/>
          </p:cNvPicPr>
          <p:nvPr/>
        </p:nvPicPr>
        <p:blipFill>
          <a:blip r:embed="rId5" cstate="print"/>
          <a:srcRect/>
          <a:stretch>
            <a:fillRect/>
          </a:stretch>
        </p:blipFill>
        <p:spPr bwMode="auto">
          <a:xfrm>
            <a:off x="5387611" y="3613084"/>
            <a:ext cx="2954532" cy="1917491"/>
          </a:xfrm>
          <a:prstGeom prst="rect">
            <a:avLst/>
          </a:prstGeom>
          <a:noFill/>
        </p:spPr>
      </p:pic>
      <p:pic>
        <p:nvPicPr>
          <p:cNvPr id="13" name="Picture 3" descr="D:\Desktop\Новая папка (2)\фото Евгении Валентиновны\product-212364-1.jpg"/>
          <p:cNvPicPr>
            <a:picLocks noChangeAspect="1" noChangeArrowheads="1"/>
          </p:cNvPicPr>
          <p:nvPr/>
        </p:nvPicPr>
        <p:blipFill>
          <a:blip r:embed="rId6" cstate="print"/>
          <a:srcRect/>
          <a:stretch>
            <a:fillRect/>
          </a:stretch>
        </p:blipFill>
        <p:spPr bwMode="auto">
          <a:xfrm>
            <a:off x="3003930" y="3653803"/>
            <a:ext cx="1765018" cy="1765018"/>
          </a:xfrm>
          <a:prstGeom prst="rect">
            <a:avLst/>
          </a:prstGeom>
          <a:noFill/>
        </p:spPr>
      </p:pic>
    </p:spTree>
    <p:extLst>
      <p:ext uri="{BB962C8B-B14F-4D97-AF65-F5344CB8AC3E}">
        <p14:creationId xmlns="" xmlns:p14="http://schemas.microsoft.com/office/powerpoint/2010/main" val="1336459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20040"/>
            <a:ext cx="9884898" cy="1705708"/>
          </a:xfrm>
        </p:spPr>
        <p:txBody>
          <a:bodyPr>
            <a:normAutofit/>
          </a:bodyPr>
          <a:lstStyle/>
          <a:p>
            <a:r>
              <a:rPr lang="ru-RU" sz="2200" b="0" dirty="0" smtClean="0">
                <a:latin typeface="Times New Roman" pitchFamily="18" charset="0"/>
                <a:cs typeface="Times New Roman" pitchFamily="18" charset="0"/>
              </a:rPr>
              <a:t>Цель технологии правополушарного рисования: раскрыть творческий потенциал ребенка , способствовать повышению умственной работоспособности, стабилизации эмоционального состояния. </a:t>
            </a:r>
            <a:endParaRPr lang="ru-RU" sz="2200" dirty="0">
              <a:latin typeface="Times New Roman" pitchFamily="18" charset="0"/>
              <a:cs typeface="Times New Roman" pitchFamily="18" charset="0"/>
            </a:endParaRPr>
          </a:p>
        </p:txBody>
      </p:sp>
      <p:sp>
        <p:nvSpPr>
          <p:cNvPr id="3" name="Содержимое 2"/>
          <p:cNvSpPr>
            <a:spLocks noGrp="1"/>
          </p:cNvSpPr>
          <p:nvPr>
            <p:ph idx="1"/>
          </p:nvPr>
        </p:nvSpPr>
        <p:spPr>
          <a:xfrm>
            <a:off x="872196" y="2124222"/>
            <a:ext cx="9389403" cy="4331514"/>
          </a:xfrm>
        </p:spPr>
        <p:txBody>
          <a:bodyPr>
            <a:normAutofit fontScale="92500" lnSpcReduction="10000"/>
          </a:bodyPr>
          <a:lstStyle/>
          <a:p>
            <a:r>
              <a:rPr lang="ru-RU" dirty="0" smtClean="0">
                <a:latin typeface="Times New Roman" pitchFamily="18" charset="0"/>
                <a:cs typeface="Times New Roman" pitchFamily="18" charset="0"/>
              </a:rPr>
              <a:t>Задачи:</a:t>
            </a:r>
          </a:p>
          <a:p>
            <a:r>
              <a:rPr lang="ru-RU" dirty="0" smtClean="0">
                <a:latin typeface="Times New Roman" pitchFamily="18" charset="0"/>
                <a:cs typeface="Times New Roman" pitchFamily="18" charset="0"/>
              </a:rPr>
              <a:t>Развивать творческие способности ребенка. </a:t>
            </a:r>
          </a:p>
          <a:p>
            <a:r>
              <a:rPr lang="ru-RU" dirty="0" smtClean="0">
                <a:latin typeface="Times New Roman" pitchFamily="18" charset="0"/>
                <a:cs typeface="Times New Roman" pitchFamily="18" charset="0"/>
              </a:rPr>
              <a:t>Формировать практические навыки работы в технике правополушарного рисования. </a:t>
            </a:r>
          </a:p>
          <a:p>
            <a:r>
              <a:rPr lang="ru-RU" dirty="0" smtClean="0">
                <a:latin typeface="Times New Roman" pitchFamily="18" charset="0"/>
                <a:cs typeface="Times New Roman" pitchFamily="18" charset="0"/>
              </a:rPr>
              <a:t>Развивать чувство композиции, </a:t>
            </a:r>
            <a:r>
              <a:rPr lang="ru-RU" dirty="0" err="1" smtClean="0">
                <a:latin typeface="Times New Roman" pitchFamily="18" charset="0"/>
                <a:cs typeface="Times New Roman" pitchFamily="18" charset="0"/>
              </a:rPr>
              <a:t>цветовосприятие</a:t>
            </a:r>
            <a:r>
              <a:rPr lang="ru-RU" dirty="0" smtClean="0">
                <a:latin typeface="Times New Roman" pitchFamily="18" charset="0"/>
                <a:cs typeface="Times New Roman" pitchFamily="18" charset="0"/>
              </a:rPr>
              <a:t> и зрительно-двигательную координацию. </a:t>
            </a:r>
          </a:p>
          <a:p>
            <a:r>
              <a:rPr lang="ru-RU" dirty="0" smtClean="0">
                <a:latin typeface="Times New Roman" pitchFamily="18" charset="0"/>
                <a:cs typeface="Times New Roman" pitchFamily="18" charset="0"/>
              </a:rPr>
              <a:t>Развивать эмоциональную сферу ребенка. </a:t>
            </a:r>
          </a:p>
          <a:p>
            <a:r>
              <a:rPr lang="ru-RU" dirty="0" smtClean="0">
                <a:latin typeface="Times New Roman" pitchFamily="18" charset="0"/>
                <a:cs typeface="Times New Roman" pitchFamily="18" charset="0"/>
              </a:rPr>
              <a:t>Способствовать снятию напряжения, тревожности, </a:t>
            </a:r>
            <a:r>
              <a:rPr lang="ru-RU" dirty="0" err="1" smtClean="0">
                <a:latin typeface="Times New Roman" pitchFamily="18" charset="0"/>
                <a:cs typeface="Times New Roman" pitchFamily="18" charset="0"/>
              </a:rPr>
              <a:t>гиперактивности</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Принцип правополушарного рисования: меньше теории, больше практики</a:t>
            </a:r>
            <a:endParaRPr lang="ru-RU"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ДОСТОИНСТВА ПРАВОПОЛУШАРНОГО РИСОВАНИЯ </a:t>
            </a:r>
            <a:endParaRPr lang="ru-RU" dirty="0"/>
          </a:p>
        </p:txBody>
      </p:sp>
      <p:sp>
        <p:nvSpPr>
          <p:cNvPr id="3" name="Содержимое 2"/>
          <p:cNvSpPr>
            <a:spLocks noGrp="1"/>
          </p:cNvSpPr>
          <p:nvPr>
            <p:ph idx="1"/>
          </p:nvPr>
        </p:nvSpPr>
        <p:spPr/>
        <p:txBody>
          <a:bodyPr>
            <a:normAutofit/>
          </a:bodyPr>
          <a:lstStyle/>
          <a:p>
            <a:r>
              <a:rPr lang="ru-RU" sz="3200" dirty="0" smtClean="0">
                <a:latin typeface="Times New Roman" pitchFamily="18" charset="0"/>
                <a:cs typeface="Times New Roman" pitchFamily="18" charset="0"/>
              </a:rPr>
              <a:t>Позволяет проявить индивидуальность. </a:t>
            </a:r>
          </a:p>
          <a:p>
            <a:r>
              <a:rPr lang="ru-RU" sz="3200" dirty="0" smtClean="0">
                <a:latin typeface="Times New Roman" pitchFamily="18" charset="0"/>
                <a:cs typeface="Times New Roman" pitchFamily="18" charset="0"/>
              </a:rPr>
              <a:t>Избавляет от внутренних преград.</a:t>
            </a:r>
          </a:p>
          <a:p>
            <a:r>
              <a:rPr lang="ru-RU" sz="3200" dirty="0" smtClean="0">
                <a:latin typeface="Times New Roman" pitchFamily="18" charset="0"/>
                <a:cs typeface="Times New Roman" pitchFamily="18" charset="0"/>
              </a:rPr>
              <a:t> Раскрывает творческие способности ребенка. </a:t>
            </a:r>
          </a:p>
          <a:p>
            <a:r>
              <a:rPr lang="ru-RU" sz="3200" dirty="0" smtClean="0">
                <a:latin typeface="Times New Roman" pitchFamily="18" charset="0"/>
                <a:cs typeface="Times New Roman" pitchFamily="18" charset="0"/>
              </a:rPr>
              <a:t>Упрощает творческий процесс (делает его доступным детям дошкольного возраста).</a:t>
            </a:r>
          </a:p>
          <a:p>
            <a:r>
              <a:rPr lang="ru-RU" sz="3200" dirty="0" smtClean="0">
                <a:latin typeface="Times New Roman" pitchFamily="18" charset="0"/>
                <a:cs typeface="Times New Roman" pitchFamily="18" charset="0"/>
              </a:rPr>
              <a:t> Помогает обрести внутреннюю гармонию</a:t>
            </a:r>
            <a:endParaRPr lang="ru-RU" sz="3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u="sng" dirty="0" smtClean="0"/>
              <a:t>Ожидаемые результаты</a:t>
            </a:r>
            <a:endParaRPr lang="ru-RU" dirty="0"/>
          </a:p>
        </p:txBody>
      </p:sp>
      <p:sp>
        <p:nvSpPr>
          <p:cNvPr id="3" name="Содержимое 2"/>
          <p:cNvSpPr>
            <a:spLocks noGrp="1"/>
          </p:cNvSpPr>
          <p:nvPr>
            <p:ph idx="1"/>
          </p:nvPr>
        </p:nvSpPr>
        <p:spPr/>
        <p:txBody>
          <a:bodyPr/>
          <a:lstStyle/>
          <a:p>
            <a:r>
              <a:rPr lang="ru-RU" dirty="0" smtClean="0">
                <a:latin typeface="Times New Roman" pitchFamily="18" charset="0"/>
                <a:cs typeface="Times New Roman" pitchFamily="18" charset="0"/>
              </a:rPr>
              <a:t>Благодаря освоению данной техники рисования, гарантирована гармонизация работы обоих полушарий головного мозга ребенка. Помимо этого, его творческий потенциал раскроется полностью, и он сможет легко усваивать материал и избавляться от ненужных нагрузок и стрессов, с легкостью переключаться с </a:t>
            </a:r>
            <a:r>
              <a:rPr lang="ru-RU" dirty="0" err="1" smtClean="0">
                <a:latin typeface="Times New Roman" pitchFamily="18" charset="0"/>
                <a:cs typeface="Times New Roman" pitchFamily="18" charset="0"/>
              </a:rPr>
              <a:t>левополушарного</a:t>
            </a:r>
            <a:r>
              <a:rPr lang="ru-RU" dirty="0" smtClean="0">
                <a:latin typeface="Times New Roman" pitchFamily="18" charset="0"/>
                <a:cs typeface="Times New Roman" pitchFamily="18" charset="0"/>
              </a:rPr>
              <a:t> режима в правополушарный. Приобретая такой навык, каждый ребенок может им воспользоваться при необходимости и в первом классе и в дальнейшем. В результате снижается уровень стресса, просыпается вдохновение и желание действовать, творить и прилежно учиться в начальной школе.</a:t>
            </a:r>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478302"/>
            <a:ext cx="9652000" cy="5977434"/>
          </a:xfrm>
        </p:spPr>
        <p:txBody>
          <a:bodyPr/>
          <a:lstStyle/>
          <a:p>
            <a:r>
              <a:rPr lang="ru-RU" sz="2800" dirty="0" smtClean="0">
                <a:latin typeface="Times New Roman" pitchFamily="18" charset="0"/>
                <a:cs typeface="Times New Roman" pitchFamily="18" charset="0"/>
              </a:rPr>
              <a:t>Перед вами </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листы бумаги, они располагаются так, чтобы при создании фона вы могли свободно выходить за края </a:t>
            </a:r>
            <a:r>
              <a:rPr lang="ru-RU" sz="2800" dirty="0" smtClean="0">
                <a:latin typeface="Times New Roman" pitchFamily="18" charset="0"/>
                <a:cs typeface="Times New Roman" pitchFamily="18" charset="0"/>
              </a:rPr>
              <a:t>листа. </a:t>
            </a:r>
            <a:r>
              <a:rPr lang="ru-RU" sz="2800" dirty="0" smtClean="0">
                <a:latin typeface="Times New Roman" pitchFamily="18" charset="0"/>
                <a:cs typeface="Times New Roman" pitchFamily="18" charset="0"/>
              </a:rPr>
              <a:t>Б</a:t>
            </a:r>
            <a:r>
              <a:rPr lang="ru-RU" sz="2800" dirty="0" smtClean="0">
                <a:latin typeface="Times New Roman" pitchFamily="18" charset="0"/>
                <a:cs typeface="Times New Roman" pitchFamily="18" charset="0"/>
              </a:rPr>
              <a:t>ерём широкую </a:t>
            </a:r>
            <a:r>
              <a:rPr lang="ru-RU" sz="2800" dirty="0" smtClean="0">
                <a:latin typeface="Times New Roman" pitchFamily="18" charset="0"/>
                <a:cs typeface="Times New Roman" pitchFamily="18" charset="0"/>
              </a:rPr>
              <a:t>кисточку, набираем </a:t>
            </a:r>
            <a:r>
              <a:rPr lang="ru-RU" sz="2800" dirty="0" smtClean="0">
                <a:latin typeface="Times New Roman" pitchFamily="18" charset="0"/>
                <a:cs typeface="Times New Roman" pitchFamily="18" charset="0"/>
              </a:rPr>
              <a:t>белую гуашь, тонируем лист, проводим линии в горизонтальном положении.</a:t>
            </a:r>
          </a:p>
          <a:p>
            <a:endParaRPr lang="ru-RU" dirty="0"/>
          </a:p>
        </p:txBody>
      </p:sp>
      <p:pic>
        <p:nvPicPr>
          <p:cNvPr id="4" name="Picture 2" descr="D:\Downloads\20221027_182815.jpg"/>
          <p:cNvPicPr>
            <a:picLocks noChangeAspect="1" noChangeArrowheads="1"/>
          </p:cNvPicPr>
          <p:nvPr/>
        </p:nvPicPr>
        <p:blipFill>
          <a:blip r:embed="rId2" cstate="print"/>
          <a:srcRect/>
          <a:stretch>
            <a:fillRect/>
          </a:stretch>
        </p:blipFill>
        <p:spPr bwMode="auto">
          <a:xfrm>
            <a:off x="3296529" y="2605802"/>
            <a:ext cx="4694238" cy="352067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9600" y="773723"/>
            <a:ext cx="9652000" cy="5682013"/>
          </a:xfrm>
        </p:spPr>
        <p:txBody>
          <a:bodyPr/>
          <a:lstStyle/>
          <a:p>
            <a:r>
              <a:rPr lang="ru-RU" sz="2800" dirty="0" smtClean="0">
                <a:latin typeface="Times New Roman" pitchFamily="18" charset="0"/>
                <a:cs typeface="Times New Roman" pitchFamily="18" charset="0"/>
              </a:rPr>
              <a:t>Затем </a:t>
            </a:r>
            <a:r>
              <a:rPr lang="ru-RU" sz="2800" dirty="0" smtClean="0">
                <a:latin typeface="Times New Roman" pitchFamily="18" charset="0"/>
                <a:cs typeface="Times New Roman" pitchFamily="18" charset="0"/>
              </a:rPr>
              <a:t> берём среднюю кисточку, набираем </a:t>
            </a:r>
            <a:r>
              <a:rPr lang="ru-RU" sz="2800" dirty="0" smtClean="0">
                <a:latin typeface="Times New Roman" pitchFamily="18" charset="0"/>
                <a:cs typeface="Times New Roman" pitchFamily="18" charset="0"/>
              </a:rPr>
              <a:t>жёлтый, красный, оранжевый цвета </a:t>
            </a:r>
            <a:r>
              <a:rPr lang="ru-RU" sz="2800" dirty="0" smtClean="0">
                <a:latin typeface="Times New Roman" pitchFamily="18" charset="0"/>
                <a:cs typeface="Times New Roman" pitchFamily="18" charset="0"/>
              </a:rPr>
              <a:t>и хаотично </a:t>
            </a:r>
            <a:r>
              <a:rPr lang="ru-RU" sz="2800" dirty="0" smtClean="0">
                <a:latin typeface="Times New Roman" pitchFamily="18" charset="0"/>
                <a:cs typeface="Times New Roman" pitchFamily="18" charset="0"/>
              </a:rPr>
              <a:t>ставим </a:t>
            </a:r>
            <a:r>
              <a:rPr lang="ru-RU" sz="2800" dirty="0" smtClean="0">
                <a:latin typeface="Times New Roman" pitchFamily="18" charset="0"/>
                <a:cs typeface="Times New Roman" pitchFamily="18" charset="0"/>
              </a:rPr>
              <a:t>вот такие пятнышки. </a:t>
            </a:r>
            <a:r>
              <a:rPr lang="ru-RU" sz="2800" dirty="0" smtClean="0">
                <a:latin typeface="Times New Roman" pitchFamily="18" charset="0"/>
                <a:cs typeface="Times New Roman" pitchFamily="18" charset="0"/>
              </a:rPr>
              <a:t>Это </a:t>
            </a:r>
            <a:r>
              <a:rPr lang="ru-RU" sz="2800" dirty="0" smtClean="0">
                <a:latin typeface="Times New Roman" pitchFamily="18" charset="0"/>
                <a:cs typeface="Times New Roman" pitchFamily="18" charset="0"/>
              </a:rPr>
              <a:t>дело вашего настроения! При смене цвета кисть не промывается, а вытирается салфеткой насухо</a:t>
            </a:r>
            <a:r>
              <a:rPr lang="ru-RU" sz="2800" dirty="0" smtClean="0">
                <a:latin typeface="Times New Roman" pitchFamily="18" charset="0"/>
                <a:cs typeface="Times New Roman" pitchFamily="18" charset="0"/>
              </a:rPr>
              <a:t>.</a:t>
            </a:r>
          </a:p>
          <a:p>
            <a:r>
              <a:rPr lang="ru-RU" dirty="0" smtClean="0"/>
              <a:t> </a:t>
            </a:r>
            <a:endParaRPr lang="ru-RU" dirty="0"/>
          </a:p>
        </p:txBody>
      </p:sp>
      <p:pic>
        <p:nvPicPr>
          <p:cNvPr id="4" name="Picture 2" descr="D:\Downloads\20221027_182926.jpg"/>
          <p:cNvPicPr>
            <a:picLocks noChangeAspect="1" noChangeArrowheads="1"/>
          </p:cNvPicPr>
          <p:nvPr/>
        </p:nvPicPr>
        <p:blipFill>
          <a:blip r:embed="rId2" cstate="print"/>
          <a:srcRect l="8948" t="14512" r="9432" b="7133"/>
          <a:stretch>
            <a:fillRect/>
          </a:stretch>
        </p:blipFill>
        <p:spPr bwMode="auto">
          <a:xfrm>
            <a:off x="3502855" y="3473032"/>
            <a:ext cx="4066345" cy="292776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533</TotalTime>
  <Words>759</Words>
  <Application>Microsoft Office PowerPoint</Application>
  <PresentationFormat>Произвольный</PresentationFormat>
  <Paragraphs>49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Изящная</vt:lpstr>
      <vt:lpstr>Использование техники правополушарного рисования для раскрытия творческих способностей детей дошкольного возраста.</vt:lpstr>
      <vt:lpstr>Слайд 2</vt:lpstr>
      <vt:lpstr>Слайд 3</vt:lpstr>
      <vt:lpstr>        Подготовка к рисованию:</vt:lpstr>
      <vt:lpstr>Цель технологии правополушарного рисования: раскрыть творческий потенциал ребенка , способствовать повышению умственной работоспособности, стабилизации эмоционального состояния. </vt:lpstr>
      <vt:lpstr>ДОСТОИНСТВА ПРАВОПОЛУШАРНОГО РИСОВАНИЯ </vt:lpstr>
      <vt:lpstr>Ожидаемые результаты</vt:lpstr>
      <vt:lpstr>Слайд 8</vt:lpstr>
      <vt:lpstr>Слайд 9</vt:lpstr>
      <vt:lpstr>Слайд 10</vt:lpstr>
      <vt:lpstr>Слайд 11</vt:lpstr>
      <vt:lpstr>Слайд 12</vt:lpstr>
      <vt:lpstr>Мои работы в технике правополушарного рисования</vt:lpstr>
      <vt:lpstr>В чём польза правополушарного рисования</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ПРАВОПОЛУШАРНОЕ РИСОВАНИЕ</dc:title>
  <dc:creator>Роман</dc:creator>
  <cp:lastModifiedBy>DianaHP</cp:lastModifiedBy>
  <cp:revision>39</cp:revision>
  <cp:lastPrinted>2020-02-23T09:26:26Z</cp:lastPrinted>
  <dcterms:created xsi:type="dcterms:W3CDTF">2020-02-23T07:58:36Z</dcterms:created>
  <dcterms:modified xsi:type="dcterms:W3CDTF">2022-10-27T15:28:12Z</dcterms:modified>
</cp:coreProperties>
</file>