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75" r:id="rId3"/>
    <p:sldId id="264" r:id="rId4"/>
    <p:sldId id="297" r:id="rId5"/>
    <p:sldId id="263" r:id="rId6"/>
    <p:sldId id="298" r:id="rId7"/>
    <p:sldId id="301" r:id="rId8"/>
    <p:sldId id="302" r:id="rId9"/>
    <p:sldId id="299" r:id="rId10"/>
    <p:sldId id="303" r:id="rId11"/>
    <p:sldId id="305" r:id="rId12"/>
    <p:sldId id="306" r:id="rId13"/>
    <p:sldId id="307" r:id="rId14"/>
    <p:sldId id="300" r:id="rId15"/>
    <p:sldId id="310" r:id="rId16"/>
    <p:sldId id="311" r:id="rId17"/>
    <p:sldId id="308" r:id="rId18"/>
    <p:sldId id="309" r:id="rId19"/>
    <p:sldId id="29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9644" autoAdjust="0"/>
  </p:normalViewPr>
  <p:slideViewPr>
    <p:cSldViewPr snapToGrid="0">
      <p:cViewPr>
        <p:scale>
          <a:sx n="123" d="100"/>
          <a:sy n="123" d="100"/>
        </p:scale>
        <p:origin x="-10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BE1E2D-77BC-4CD6-B711-C36E5675EB74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97A3E-435E-4B41-BEDB-2BA2ADDFF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409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88E199-8AC2-443E-B5C3-9F94C562CA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3721" y="732623"/>
            <a:ext cx="964367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C3EF203-1DBF-489B-BD8A-B3D2B9C50A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3721" y="3212298"/>
            <a:ext cx="964367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47C1332-AD23-4769-A529-4E89A79A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018C03D-B20D-4DA2-9248-D2338BA6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6CB73E7-273F-4EE6-93EB-5E3FF2741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17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94D084-2427-46FE-A37D-30FAC19E5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09475C0-62C8-4315-81E2-EF12F77F91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C057C69-444C-4530-86A4-E5ADC7D6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153471-5350-4756-8E11-7D7287B41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0AA70A5-ADC1-453E-B16C-A752A623B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812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5B3707E-7B89-467F-90B2-22C401B976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97F2764-9A52-4232-BE61-C5E9210D8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3E8508-FDBA-4F6C-B392-286EC5119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C8B1577-2378-4B21-AE86-8B2581788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DC6B5B-FEE9-4293-B1E0-1FB2C16D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84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396AD8-A663-46E8-B2EF-B0E5E2D90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678DF20-28F3-4E69-BD29-87F14DB49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CF4C31A-CDFB-41AE-8342-4942D8AE4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46166EF-A3F0-4A5F-9EE7-120D9E20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189FFAD-7E5E-4CB7-A1EE-5A4357AC2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5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008E0D-9627-4D77-A97B-6DDB638D1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987" y="735378"/>
            <a:ext cx="10283146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DBDB196-0CD3-4909-BF93-4D1E65CB4D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3987" y="3615103"/>
            <a:ext cx="10283146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9090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0D3DD09-7BCD-4D7D-8978-AF26906FE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66FB80D-C33D-43FA-83B7-BF2C4F381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E7BC032-F3C2-4CAF-AE0D-1F6B04610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0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1D33C3-D5A8-45CF-B604-DC60519EE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CA62A9F-E067-496E-89E6-5A8BADB161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372724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AA890F-BAB3-46B0-8968-F0B5C421A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5849" y="1825625"/>
            <a:ext cx="5372724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9084DCF-4CA6-4F3F-9580-68D3F45B0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7F9B569-02DC-4DFD-A259-B37858105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2790701-EC32-4EF7-8883-5244AF4C6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813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F52249-CD94-40B6-A56E-0C64D66BF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66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1211133-0815-4731-9B8D-AECC73C57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966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E92FB9D-D6B3-42FD-BF36-E39366D3A0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1966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B0E5DD2-1B82-4E9F-81D7-7D89975267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208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DEAC7AD-890C-46CF-A2B1-C8D61DAD1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208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D721060C-0F32-41CE-9445-994FE7671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DEA274D-1713-4800-8003-EC14704C5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D48ED15-F7EA-4E24-B685-B1E7AE174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252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D51418-0F32-48D3-A837-7AB8A752A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088FEBA-6061-413E-BA59-E053B6BC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D24EE7E-47AC-4365-8A9A-07E183AD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6DD4D6A-5042-4B64-8018-0C27F952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88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14ABE33-8D25-4365-9021-26388B573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01FF4E8-CC6A-4B4F-A8C3-5605BA6B7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B7F06F5-C467-48EB-BB56-BF23E7D29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095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5E460B-BF71-4345-B05B-688E53459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10F75F8-0F4A-402B-97D4-BAD8C5CC5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86472FF-A4D4-47D2-AB40-BD0BDC6366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CC07CDC-4DCD-47D9-A63F-EEA8755C0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B8DF89D-5B59-407F-9046-F64AB01B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87AC890-AEC6-4307-8528-EE15D9D2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08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777309-1FDE-4108-B69C-B91C1B222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068CECB-0A1F-435E-955A-CFEB08ACA5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30B3610-2D2D-46EC-832C-CFDAC1058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AD8E92E-1AFD-4D83-9FCB-72DBCC4FF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868EDD5-9D9A-4672-931D-A6550EE2D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7A2636F-9280-4CA9-8B9F-BA919504E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74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8CB1A9B-8186-47B2-B66E-3413F922F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5045"/>
            <a:ext cx="10824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set" dir="t"/>
            </a:scene3d>
            <a:sp3d extrusionH="57150" contourW="12700" prstMaterial="metal">
              <a:bevelT w="82550" h="38100" prst="coolSlant"/>
              <a:bevelB w="38100" h="38100"/>
              <a:contourClr>
                <a:srgbClr val="7A2A35"/>
              </a:contourClr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375280E-AFB4-4D25-9D20-78A29D971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5545"/>
            <a:ext cx="10824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15CA39F-E66C-44BB-8219-AD12BEBF91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F8D9C-1FD4-4164-85DC-99AAD0EEBFF2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2BBDFB2-A635-43C6-ADA3-9BAABC76E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53BF5E3-5BB3-4F0F-BCE4-C4D09D3DF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601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rgbClr val="7A2A35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statya-formirovanie-chitatelskoj-kompetentnosti-na-urokah-inostrannogo-yazyka-4050393.html" TargetMode="External"/><Relationship Id="rId2" Type="http://schemas.openxmlformats.org/officeDocument/2006/relationships/hyperlink" Target="https://urok.1sept.ru/articles/572458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35E073-2E55-4ABF-BDEB-19C74597E1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294" y="2295526"/>
            <a:ext cx="10094025" cy="1348353"/>
          </a:xfrm>
        </p:spPr>
        <p:txBody>
          <a:bodyPr>
            <a:noAutofit/>
          </a:bodyPr>
          <a:lstStyle/>
          <a:p>
            <a:r>
              <a:rPr lang="ru-RU" sz="2800" dirty="0"/>
              <a:t>«Формирование читательской компетентности обучающихся как одной из составляющей функциональной грамотности на уроках иностранного языка в начальной школе»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7B133C1-81EC-491E-A564-111099130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27098" y="4606102"/>
            <a:ext cx="6758221" cy="1655762"/>
          </a:xfrm>
        </p:spPr>
        <p:txBody>
          <a:bodyPr>
            <a:normAutofit/>
          </a:bodyPr>
          <a:lstStyle/>
          <a:p>
            <a:pPr algn="l"/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Чебышева Юлия Валерьевна,</a:t>
            </a:r>
          </a:p>
          <a:p>
            <a:pPr algn="l"/>
            <a:r>
              <a:rPr lang="ru-RU" altLang="ru-RU" sz="20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Репета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Евгения Владимировна, учителя</a:t>
            </a:r>
          </a:p>
          <a:p>
            <a:pPr algn="l"/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иностранного языка МАОУ СОШ №6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r>
              <a:rPr lang="ru-RU" altLang="ru-RU" sz="2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 </a:t>
            </a:r>
            <a:endParaRPr lang="ru-RU" sz="2200" dirty="0" smtClean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86296" y="287516"/>
            <a:ext cx="99990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charset="0"/>
              </a:rPr>
              <a:t>Муниципальное автономное общеобразовательное учреждение средняя общеобразовательная школа №6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63890" y="6077198"/>
            <a:ext cx="7934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/>
                <a:cs typeface="Times New Roman"/>
              </a:rPr>
              <a:t>2021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Прием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«Верно/неверно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5707" y="1342349"/>
            <a:ext cx="113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для развития умения точного перевода и внимательности предлагается  задание на соответствие предложенных предложений к действительной информации по тексту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58" y="2709433"/>
            <a:ext cx="4889500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User\Desktop\Рисунок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723" y="2709433"/>
            <a:ext cx="51689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Рисунок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07" y="4687887"/>
            <a:ext cx="5846763" cy="217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7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Прием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«Найди пару»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643" y="1329286"/>
            <a:ext cx="11514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Цель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- развитие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грамматических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навыков</a:t>
            </a: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7478" y="1955155"/>
            <a:ext cx="6242050" cy="2114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82" y="4069705"/>
            <a:ext cx="7126287" cy="2787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429" y="2012009"/>
            <a:ext cx="432911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3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Приём «Текст с пропущенными словами»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78" y="1520037"/>
            <a:ext cx="624205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User\Desktop\Рисунок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9" y="3724572"/>
            <a:ext cx="8216900" cy="290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\Desktop\Рисунок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1336972"/>
            <a:ext cx="3981450" cy="529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43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Приём «Составь предложение»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22" name="Picture 2" descr="F:\педчтения\IMG_99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4" y="1325599"/>
            <a:ext cx="6996792" cy="305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582F9628-68B6-4B73-9FB8-CF30FE0D46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472" y="3931000"/>
            <a:ext cx="6834941" cy="292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esktop\Чебышева Ю.В\НЕМЕЦКИЙ ЯЗЫК\дети на уроках немецкого языка\IMG_07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871" y="1328272"/>
            <a:ext cx="4736719" cy="2671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34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Послетекстовый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 этап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0263" y="1305342"/>
            <a:ext cx="1152144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Опровергнуть утверждение или согласиться с ним.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Ответить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предложенные вопросы и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передать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содержание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текста.</a:t>
            </a: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Доказать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что…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Охарактеризовать…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Сказать, какое из следующих высказываний наиболее точно передает основную мысль текста.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оставить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план текста, выделив его основные мысли.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Рассказать текст от лица его главного героя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Пересказать/кратко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изложить содержание текста, возможно и письменно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Рассказ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опорой (для слабых детей).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1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Прием «Ответь на вопросы»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6737" t="47471" r="16462" b="21292"/>
          <a:stretch/>
        </p:blipFill>
        <p:spPr bwMode="auto">
          <a:xfrm>
            <a:off x="7241722" y="1218191"/>
            <a:ext cx="4482192" cy="1705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2" name="Picture 2" descr="C:\Users\User\Desktop\Рисунок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19" y="1295051"/>
            <a:ext cx="6188075" cy="4035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педчтения\IMG_99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28" y="4208256"/>
            <a:ext cx="6157066" cy="2553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Рисунок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921" y="2816225"/>
            <a:ext cx="4468813" cy="4041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87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Прием «Рассказ с опорой»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Picture 2" descr="C:\Users\User\Desktop\IMG_99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893" y="1340602"/>
            <a:ext cx="6610107" cy="5401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mummi.ucoz.ru/_pu/7/502993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46" y="1326871"/>
            <a:ext cx="6154478" cy="5374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87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ТИГ «Стратегии развития смыслового чтения» 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45" y="1402471"/>
            <a:ext cx="3975146" cy="2980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031" y="1402471"/>
            <a:ext cx="3972692" cy="2980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40545" y="4511431"/>
            <a:ext cx="60420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заседания;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семинары-практикумы;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открытые уроки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89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Источники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578" y="1294830"/>
            <a:ext cx="1161505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Акушева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, Н. Г. Развитие функциональной грамотности чтения / Н.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Г.Акушева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, М. Б.</a:t>
            </a:r>
          </a:p>
          <a:p>
            <a:pPr algn="just">
              <a:lnSpc>
                <a:spcPct val="150000"/>
              </a:lnSpc>
            </a:pP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Лойк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, Л. А.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Скороделова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 // Наука, образование, общество: тенденции и перспективы</a:t>
            </a:r>
          </a:p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развития : сборник материалов XVII Международной научно-практической конференции.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2020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- С. 49-51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Мендибаева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, В. М. Использование технологии стратегий чтения как условие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развития читательской компетентности младших школьников /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В. М.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Мендибаева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, С. М.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Лухпанова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 // Научные исследования высшей школы : сборник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статей II Международной научно-практической конференции : в 2 ч. - 2020 - С. 185-187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de-DE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hlinkClick r:id="rId2"/>
              </a:rPr>
              <a:t>https://</a:t>
            </a:r>
            <a:r>
              <a:rPr lang="de-DE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hlinkClick r:id="rId2"/>
              </a:rPr>
              <a:t>urok.1sept.ru/articles/572458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de-DE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hlinkClick r:id="rId3"/>
              </a:rPr>
              <a:t>https://</a:t>
            </a:r>
            <a:r>
              <a:rPr lang="de-DE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hlinkClick r:id="rId3"/>
              </a:rPr>
              <a:t>infourok.ru/statya-formirovanie-chitatelskoj-kompetentnosti-na-urokah-inostrannogo-yazyka-4050393.html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b="1" dirty="0">
              <a:solidFill>
                <a:schemeClr val="bg2">
                  <a:lumMod val="25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89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327" y="2563227"/>
            <a:ext cx="10824148" cy="1325563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803070505020304" pitchFamily="18" charset="0"/>
              </a:rPr>
              <a:t>Благодарю за внимание! </a:t>
            </a:r>
            <a:endParaRPr lang="ru-RU" sz="7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80307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80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3600" b="1" dirty="0">
                <a:solidFill>
                  <a:srgbClr val="A5A5A5">
                    <a:lumMod val="50000"/>
                  </a:srgbClr>
                </a:solidFill>
              </a:rPr>
              <a:t>Модернизация российского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5496" y="348031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30580" y="416486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3" y="1170981"/>
            <a:ext cx="6254750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5415" y="3963394"/>
            <a:ext cx="1158675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развитие личности </a:t>
            </a:r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учащегося;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достижение им образовательных результатов, </a:t>
            </a:r>
            <a:endParaRPr lang="ru-RU" sz="26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необходимых для его социализации, профессионального и </a:t>
            </a:r>
          </a:p>
          <a:p>
            <a:pPr>
              <a:lnSpc>
                <a:spcPct val="150000"/>
              </a:lnSpc>
            </a:pPr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личностного самоопределения.</a:t>
            </a:r>
            <a:endParaRPr lang="ru-RU" sz="2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6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проблемы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57066" y="1297781"/>
            <a:ext cx="8205837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solidFill>
              <a:schemeClr val="bg2">
                <a:lumMod val="50000"/>
              </a:schemeClr>
            </a:solidFill>
            <a:prstDash val="solid"/>
          </a:ln>
          <a:effectLst>
            <a:outerShdw blurRad="50800" dist="25000" dir="5400000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6060"/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</a:rPr>
              <a:t>Функциональная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</a:rPr>
              <a:t> грамотность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130" y="3466533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550134" y="3491356"/>
            <a:ext cx="2471268" cy="952529"/>
            <a:chOff x="97084" y="1579873"/>
            <a:chExt cx="1562695" cy="937617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97084" y="1579873"/>
              <a:ext cx="1562695" cy="937617"/>
            </a:xfrm>
            <a:prstGeom prst="roundRect">
              <a:avLst>
                <a:gd name="adj" fmla="val 10000"/>
              </a:avLst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26523" y="1689499"/>
              <a:ext cx="1487587" cy="783846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4290" tIns="34290" rIns="34290" bIns="34290" spcCol="1270" anchor="ctr"/>
            <a:lstStyle/>
            <a:p>
              <a:pPr algn="ctr" defTabSz="4000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600" dirty="0"/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130580" y="416486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12518" y="3602726"/>
            <a:ext cx="21801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Читательская грамотность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3532461" y="3873261"/>
            <a:ext cx="2471268" cy="952529"/>
            <a:chOff x="97084" y="1579873"/>
            <a:chExt cx="1562695" cy="937617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97084" y="1579873"/>
              <a:ext cx="1562695" cy="937617"/>
            </a:xfrm>
            <a:prstGeom prst="roundRect">
              <a:avLst>
                <a:gd name="adj" fmla="val 10000"/>
              </a:avLst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106340" y="1590653"/>
              <a:ext cx="1507771" cy="882693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4290" tIns="34290" rIns="34290" bIns="34290" spcCol="1270" anchor="ctr"/>
            <a:lstStyle/>
            <a:p>
              <a:pPr algn="ctr" defTabSz="4000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600" dirty="0"/>
            </a:p>
          </p:txBody>
        </p:sp>
      </p:grpSp>
      <p:sp>
        <p:nvSpPr>
          <p:cNvPr id="36" name="Скругленный прямоугольник 35"/>
          <p:cNvSpPr/>
          <p:nvPr/>
        </p:nvSpPr>
        <p:spPr>
          <a:xfrm>
            <a:off x="6169523" y="3856311"/>
            <a:ext cx="2483808" cy="969479"/>
          </a:xfrm>
          <a:prstGeom prst="roundRect">
            <a:avLst>
              <a:gd name="adj" fmla="val 1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8" name="Группа 37"/>
          <p:cNvGrpSpPr/>
          <p:nvPr/>
        </p:nvGrpSpPr>
        <p:grpSpPr>
          <a:xfrm>
            <a:off x="9368131" y="3466533"/>
            <a:ext cx="2471268" cy="952529"/>
            <a:chOff x="97084" y="1579873"/>
            <a:chExt cx="1562695" cy="937617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97084" y="1579873"/>
              <a:ext cx="1562695" cy="937617"/>
            </a:xfrm>
            <a:prstGeom prst="roundRect">
              <a:avLst>
                <a:gd name="adj" fmla="val 10000"/>
              </a:avLst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Скругленный прямоугольник 4"/>
            <p:cNvSpPr/>
            <p:nvPr/>
          </p:nvSpPr>
          <p:spPr>
            <a:xfrm>
              <a:off x="106340" y="1590653"/>
              <a:ext cx="1507771" cy="882693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4290" tIns="34290" rIns="34290" bIns="34290" spcCol="1270" anchor="ctr"/>
            <a:lstStyle/>
            <a:p>
              <a:pPr algn="ctr" defTabSz="4000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600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3446700" y="3955550"/>
            <a:ext cx="2693366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0005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Математическая </a:t>
            </a:r>
          </a:p>
          <a:p>
            <a:pPr algn="ctr" defTabSz="40005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грамотность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211267" y="3633461"/>
            <a:ext cx="27274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600" b="1" kern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Естественнонаучная </a:t>
            </a:r>
            <a:endParaRPr lang="ru-RU" sz="1600" b="1" kern="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>
              <a:defRPr/>
            </a:pPr>
            <a:r>
              <a:rPr lang="ru-RU" sz="1600" b="1" kern="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грамотность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508166" y="1873845"/>
            <a:ext cx="1384454" cy="1592688"/>
          </a:xfrm>
          <a:prstGeom prst="straightConnector1">
            <a:avLst/>
          </a:prstGeom>
          <a:ln w="444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367647" y="187384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>
            <a:off x="4885509" y="1873845"/>
            <a:ext cx="482139" cy="1962020"/>
          </a:xfrm>
          <a:prstGeom prst="straightConnector1">
            <a:avLst/>
          </a:prstGeom>
          <a:ln w="444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6877147" y="1873845"/>
            <a:ext cx="534280" cy="1962020"/>
          </a:xfrm>
          <a:prstGeom prst="straightConnector1">
            <a:avLst/>
          </a:prstGeom>
          <a:ln w="444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7695210" y="1873845"/>
            <a:ext cx="1993434" cy="1493715"/>
          </a:xfrm>
          <a:prstGeom prst="straightConnector1">
            <a:avLst/>
          </a:prstGeom>
          <a:ln w="444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2625634" y="1873845"/>
            <a:ext cx="1685110" cy="3472054"/>
          </a:xfrm>
          <a:prstGeom prst="straightConnector1">
            <a:avLst/>
          </a:prstGeom>
          <a:ln w="444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7618019" y="1873845"/>
            <a:ext cx="2070625" cy="3472054"/>
          </a:xfrm>
          <a:prstGeom prst="straightConnector1">
            <a:avLst/>
          </a:prstGeom>
          <a:ln w="444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8593577" y="5512332"/>
            <a:ext cx="2471268" cy="952529"/>
            <a:chOff x="97084" y="1579873"/>
            <a:chExt cx="1562695" cy="937617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97084" y="1579873"/>
              <a:ext cx="1562695" cy="937617"/>
            </a:xfrm>
            <a:prstGeom prst="roundRect">
              <a:avLst>
                <a:gd name="adj" fmla="val 10000"/>
              </a:avLst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Скругленный прямоугольник 4"/>
            <p:cNvSpPr/>
            <p:nvPr/>
          </p:nvSpPr>
          <p:spPr>
            <a:xfrm>
              <a:off x="106340" y="1590653"/>
              <a:ext cx="1507771" cy="882693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4290" tIns="34290" rIns="34290" bIns="34290" spcCol="1270" anchor="ctr"/>
            <a:lstStyle/>
            <a:p>
              <a:pPr algn="ctr" defTabSz="4000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6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5935841" y="3933585"/>
            <a:ext cx="2837508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0005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Финансовая 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 defTabSz="40005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грамотность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217051" y="5665231"/>
            <a:ext cx="31374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0005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Креативное мышление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1081551" y="5467485"/>
            <a:ext cx="2471268" cy="952529"/>
            <a:chOff x="97084" y="1579873"/>
            <a:chExt cx="1562695" cy="937617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97084" y="1579873"/>
              <a:ext cx="1562695" cy="937617"/>
            </a:xfrm>
            <a:prstGeom prst="roundRect">
              <a:avLst>
                <a:gd name="adj" fmla="val 10000"/>
              </a:avLst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Скругленный прямоугольник 4"/>
            <p:cNvSpPr/>
            <p:nvPr/>
          </p:nvSpPr>
          <p:spPr>
            <a:xfrm>
              <a:off x="106340" y="1590653"/>
              <a:ext cx="1507771" cy="882693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4290" tIns="34290" rIns="34290" bIns="34290" spcCol="1270" anchor="ctr"/>
            <a:lstStyle/>
            <a:p>
              <a:pPr algn="ctr" defTabSz="4000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600" dirty="0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265455" y="5599808"/>
            <a:ext cx="2103461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0005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Глобальные </a:t>
            </a:r>
          </a:p>
          <a:p>
            <a:pPr algn="ctr" defTabSz="40005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компетенции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21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Смысловое чтение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376346"/>
            <a:ext cx="11350063" cy="5226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умение осмысливать цели и задачи </a:t>
            </a: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чтения;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умение определять содержание текста по </a:t>
            </a: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заголовку/по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ключевым </a:t>
            </a: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словам;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умение находить и извлекать информацию из различных </a:t>
            </a: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текстов;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умение работать с художественными, научно-популярными, официальными </a:t>
            </a: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текстами;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умение понимать и адекватно оценивать информацию из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2643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Этапы работы с текстом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3" name="Shape 2"/>
          <p:cNvSpPr/>
          <p:nvPr/>
        </p:nvSpPr>
        <p:spPr>
          <a:xfrm>
            <a:off x="1580606" y="1554441"/>
            <a:ext cx="8212214" cy="4543694"/>
          </a:xfrm>
          <a:prstGeom prst="swooshArrow">
            <a:avLst>
              <a:gd name="adj1" fmla="val 22472"/>
              <a:gd name="adj2" fmla="val 25000"/>
            </a:avLst>
          </a:prstGeom>
          <a:solidFill>
            <a:sysClr val="window" lastClr="FFFFFF">
              <a:lumMod val="95000"/>
            </a:sysClr>
          </a:solidFill>
          <a:ln w="31750">
            <a:solidFill>
              <a:schemeClr val="accent6">
                <a:lumMod val="75000"/>
              </a:schemeClr>
            </a:solidFill>
          </a:ln>
          <a:effectLst/>
        </p:spPr>
      </p:sp>
      <p:sp>
        <p:nvSpPr>
          <p:cNvPr id="5" name="Прямоугольник 4"/>
          <p:cNvSpPr/>
          <p:nvPr/>
        </p:nvSpPr>
        <p:spPr>
          <a:xfrm>
            <a:off x="6868048" y="3826288"/>
            <a:ext cx="4591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/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Послетекстовый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этап</a:t>
            </a: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1351" y="5468604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Предтекстовый этап</a:t>
            </a: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66562" y="4683518"/>
            <a:ext cx="3395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Текстовый этап</a:t>
            </a: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064663" y="2433312"/>
            <a:ext cx="783640" cy="7837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707324" y="3192203"/>
            <a:ext cx="573728" cy="57001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901169" y="4282979"/>
            <a:ext cx="431119" cy="40053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2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Предтекстовый этап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5096" y="1065184"/>
            <a:ext cx="11425646" cy="6031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работа с заголовком; </a:t>
            </a:r>
            <a:endParaRPr lang="ru-RU" sz="25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использование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ассоциаций, связанных с именем автора; </a:t>
            </a:r>
            <a:endParaRPr lang="ru-RU" sz="25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формулирование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предложения о тематике текста на основе имеющихся иллюстраций; </a:t>
            </a:r>
            <a:endParaRPr lang="ru-RU" sz="25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знакомство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новой лексикой и определение тематики / проблематики текста на основе языковой догадки; </a:t>
            </a:r>
            <a:endParaRPr lang="ru-RU" sz="25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просмотр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текста / первого абзаца и определение темы; </a:t>
            </a:r>
            <a:endParaRPr lang="ru-RU" sz="25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работа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вопросами / утверждениями по тексту и определение его тематики и проблематики; </a:t>
            </a:r>
            <a:endParaRPr lang="ru-RU" sz="25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ответы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предложенные вопросы до чтения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4268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Прием «Отгадай по иллюстрации»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Picture 2" descr="http://region03.ru/uploads/posts/2016-06/1465209475_yiog77mr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57" y="1223372"/>
            <a:ext cx="2854832" cy="2718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791" y="1223372"/>
            <a:ext cx="2773180" cy="277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http://st.depositphotos.com/1005091/2912/v/950/depositphotos_29126881-Rainy-weather-theme-image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216" y="1223372"/>
            <a:ext cx="3987752" cy="5634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st.depositphotos.com/3505477/4815/i/950/depositphotos_48155731-The-illustration-of-happy-cartoon-kid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00" y="3740624"/>
            <a:ext cx="3117375" cy="3117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s://novayagazeta-ug.ru/system/files/styles/body_main_img_720/private/articles/04-2016/pogoda-neryungri.jpg?itok=eT8w4LT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561" y="3674803"/>
            <a:ext cx="5093113" cy="3183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illustrators.ru/uploads/illustration/image/385957/main_385957_origina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067" y="1289194"/>
            <a:ext cx="3371318" cy="2451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28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Прием «Глоссарий»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478" y="1520037"/>
            <a:ext cx="1135006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5707" y="1342349"/>
            <a:ext cx="11371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Актуализация и повторение словаря, связанного с темой текста</a:t>
            </a:r>
          </a:p>
        </p:txBody>
      </p:sp>
      <p:pic>
        <p:nvPicPr>
          <p:cNvPr id="6" name="Picture 2" descr="C:\Users\User\Desktop\Рисунок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1"/>
          <a:stretch/>
        </p:blipFill>
        <p:spPr bwMode="auto">
          <a:xfrm>
            <a:off x="616643" y="2173346"/>
            <a:ext cx="5635866" cy="435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Рисунок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898" y="2277000"/>
            <a:ext cx="5989637" cy="43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72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1" y="0"/>
            <a:ext cx="1175385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Liberation Serif" panose="02020803070505020304" pitchFamily="18" charset="0"/>
              </a:rPr>
              <a:t>Текстовый этап/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Liberation Serif" panose="020208030705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8011" y="1388757"/>
            <a:ext cx="1152144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300" b="1" u="sng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Найти/выбрать/прочесть/соединить/вставить: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ответы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на 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вопросы;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подтверждение правильности/ложности утверждений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 </a:t>
            </a:r>
            <a:r>
              <a:rPr lang="ru-RU" sz="2300" dirty="0" err="1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richtig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/</a:t>
            </a:r>
            <a:r>
              <a:rPr lang="ru-RU" sz="2300" dirty="0" err="1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falsch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подходящее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по смыслу предложение, пропущенное в 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тексте;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пропущенные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в предложениях слова/ 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существительные/глаголы </a:t>
            </a:r>
          </a:p>
          <a:p>
            <a:pPr algn="just"/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 предложения со следующими словами/грамматическими явлениями/ выражениями;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описание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внешности/места события и т.п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.;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продолжи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предложения (начало предложения из текста);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300" b="1" u="sng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Догадаться: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о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значении слов по 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контексту;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как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будут развиваться события 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дальше;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300" u="sng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Разделить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 текст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на смысловые части, 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подобрать </a:t>
            </a:r>
            <a:r>
              <a:rPr lang="ru-RU" sz="23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названия к каждой из них</a:t>
            </a:r>
            <a:r>
              <a:rPr lang="ru-RU" sz="23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;</a:t>
            </a:r>
            <a:endParaRPr lang="ru-RU" sz="23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1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+универсал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+универсал1.potx" id="{FDBB0FB3-210D-4A66-9C57-4221D1EBB65A}" vid="{D3D6E0F1-C57E-4FBB-9F75-EA8DDBC5BF8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+универсал2</Template>
  <TotalTime>3161</TotalTime>
  <Words>494</Words>
  <Application>Microsoft Office PowerPoint</Application>
  <PresentationFormat>Произвольный</PresentationFormat>
  <Paragraphs>92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+универсал2</vt:lpstr>
      <vt:lpstr>«Формирование читательской компетентности обучающихся как одной из составляющей функциональной грамотности на уроках иностранного языка в начальной школе»</vt:lpstr>
      <vt:lpstr>Модернизация российского образования</vt:lpstr>
      <vt:lpstr>Актуальность проблемы</vt:lpstr>
      <vt:lpstr>Смысловое чтение</vt:lpstr>
      <vt:lpstr>Этапы работы с текстом</vt:lpstr>
      <vt:lpstr>Предтекстовый этап</vt:lpstr>
      <vt:lpstr>Прием «Отгадай по иллюстрации» </vt:lpstr>
      <vt:lpstr>Прием «Глоссарий» </vt:lpstr>
      <vt:lpstr>Текстовый этап/</vt:lpstr>
      <vt:lpstr>Прием «Верно/неверно » </vt:lpstr>
      <vt:lpstr>Прием «Найди пару» </vt:lpstr>
      <vt:lpstr>Приём «Текст с пропущенными словами» </vt:lpstr>
      <vt:lpstr>Приём «Составь предложение» </vt:lpstr>
      <vt:lpstr>Послетекстовый этап</vt:lpstr>
      <vt:lpstr>Прием «Ответь на вопросы» </vt:lpstr>
      <vt:lpstr>Прием «Рассказ с опорой» </vt:lpstr>
      <vt:lpstr>ТИГ «Стратегии развития смыслового чтения» </vt:lpstr>
      <vt:lpstr>Источники </vt:lpstr>
      <vt:lpstr>Благодарю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Универсальный</dc:title>
  <dc:creator>Эрика</dc:creator>
  <cp:lastModifiedBy>User</cp:lastModifiedBy>
  <cp:revision>173</cp:revision>
  <dcterms:created xsi:type="dcterms:W3CDTF">2020-05-21T08:34:07Z</dcterms:created>
  <dcterms:modified xsi:type="dcterms:W3CDTF">2021-09-15T10:14:27Z</dcterms:modified>
</cp:coreProperties>
</file>