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62" r:id="rId2"/>
    <p:sldId id="264" r:id="rId3"/>
    <p:sldId id="269" r:id="rId4"/>
    <p:sldId id="270" r:id="rId5"/>
    <p:sldId id="263" r:id="rId6"/>
    <p:sldId id="257" r:id="rId7"/>
    <p:sldId id="265" r:id="rId8"/>
    <p:sldId id="266" r:id="rId9"/>
    <p:sldId id="267" r:id="rId10"/>
    <p:sldId id="268" r:id="rId11"/>
    <p:sldId id="271" r:id="rId12"/>
    <p:sldId id="273" r:id="rId13"/>
    <p:sldId id="274" r:id="rId14"/>
    <p:sldId id="275" r:id="rId15"/>
    <p:sldId id="276" r:id="rId16"/>
    <p:sldId id="277" r:id="rId17"/>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552" autoAdjust="0"/>
  </p:normalViewPr>
  <p:slideViewPr>
    <p:cSldViewPr snapToGrid="0">
      <p:cViewPr varScale="1">
        <p:scale>
          <a:sx n="61" d="100"/>
          <a:sy n="61" d="100"/>
        </p:scale>
        <p:origin x="84" y="2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4AABD5-A89A-49D6-A13E-C88EEE042EEE}" type="datetimeFigureOut">
              <a:rPr lang="ru-RU" smtClean="0"/>
              <a:t>23.10.2023</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DAEE9C-3695-490A-B20D-FB48C71334DD}" type="slidenum">
              <a:rPr lang="ru-RU" smtClean="0"/>
              <a:t>‹#›</a:t>
            </a:fld>
            <a:endParaRPr lang="ru-RU"/>
          </a:p>
        </p:txBody>
      </p:sp>
    </p:spTree>
    <p:extLst>
      <p:ext uri="{BB962C8B-B14F-4D97-AF65-F5344CB8AC3E}">
        <p14:creationId xmlns:p14="http://schemas.microsoft.com/office/powerpoint/2010/main" val="36798605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EDAEE9C-3695-490A-B20D-FB48C71334DD}" type="slidenum">
              <a:rPr lang="ru-RU" smtClean="0"/>
              <a:t>11</a:t>
            </a:fld>
            <a:endParaRPr lang="ru-RU"/>
          </a:p>
        </p:txBody>
      </p:sp>
    </p:spTree>
    <p:extLst>
      <p:ext uri="{BB962C8B-B14F-4D97-AF65-F5344CB8AC3E}">
        <p14:creationId xmlns:p14="http://schemas.microsoft.com/office/powerpoint/2010/main" val="39203411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EDAEE9C-3695-490A-B20D-FB48C71334DD}" type="slidenum">
              <a:rPr lang="ru-RU" smtClean="0"/>
              <a:t>12</a:t>
            </a:fld>
            <a:endParaRPr lang="ru-RU"/>
          </a:p>
        </p:txBody>
      </p:sp>
    </p:spTree>
    <p:extLst>
      <p:ext uri="{BB962C8B-B14F-4D97-AF65-F5344CB8AC3E}">
        <p14:creationId xmlns:p14="http://schemas.microsoft.com/office/powerpoint/2010/main" val="12704709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EDAEE9C-3695-490A-B20D-FB48C71334DD}" type="slidenum">
              <a:rPr lang="ru-RU" smtClean="0"/>
              <a:t>13</a:t>
            </a:fld>
            <a:endParaRPr lang="ru-RU"/>
          </a:p>
        </p:txBody>
      </p:sp>
    </p:spTree>
    <p:extLst>
      <p:ext uri="{BB962C8B-B14F-4D97-AF65-F5344CB8AC3E}">
        <p14:creationId xmlns:p14="http://schemas.microsoft.com/office/powerpoint/2010/main" val="31512038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EDAEE9C-3695-490A-B20D-FB48C71334DD}" type="slidenum">
              <a:rPr lang="ru-RU" smtClean="0"/>
              <a:t>14</a:t>
            </a:fld>
            <a:endParaRPr lang="ru-RU"/>
          </a:p>
        </p:txBody>
      </p:sp>
    </p:spTree>
    <p:extLst>
      <p:ext uri="{BB962C8B-B14F-4D97-AF65-F5344CB8AC3E}">
        <p14:creationId xmlns:p14="http://schemas.microsoft.com/office/powerpoint/2010/main" val="18320473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EDAEE9C-3695-490A-B20D-FB48C71334DD}" type="slidenum">
              <a:rPr lang="ru-RU" smtClean="0"/>
              <a:t>15</a:t>
            </a:fld>
            <a:endParaRPr lang="ru-RU"/>
          </a:p>
        </p:txBody>
      </p:sp>
    </p:spTree>
    <p:extLst>
      <p:ext uri="{BB962C8B-B14F-4D97-AF65-F5344CB8AC3E}">
        <p14:creationId xmlns:p14="http://schemas.microsoft.com/office/powerpoint/2010/main" val="36172681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EDAEE9C-3695-490A-B20D-FB48C71334DD}" type="slidenum">
              <a:rPr lang="ru-RU" smtClean="0"/>
              <a:t>16</a:t>
            </a:fld>
            <a:endParaRPr lang="ru-RU"/>
          </a:p>
        </p:txBody>
      </p:sp>
    </p:spTree>
    <p:extLst>
      <p:ext uri="{BB962C8B-B14F-4D97-AF65-F5344CB8AC3E}">
        <p14:creationId xmlns:p14="http://schemas.microsoft.com/office/powerpoint/2010/main" val="41274688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09EC9D4-8E19-4D38-988F-EC8F7CF2ECF9}" type="datetimeFigureOut">
              <a:rPr lang="ru-RU" smtClean="0"/>
              <a:t>23.10.2023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70E386C-6643-4AAF-8715-8DA2F6EEA29D}" type="slidenum">
              <a:rPr lang="ru-RU" smtClean="0"/>
              <a:t>‹#›</a:t>
            </a:fld>
            <a:endParaRPr lang="ru-RU"/>
          </a:p>
        </p:txBody>
      </p:sp>
    </p:spTree>
    <p:extLst>
      <p:ext uri="{BB962C8B-B14F-4D97-AF65-F5344CB8AC3E}">
        <p14:creationId xmlns:p14="http://schemas.microsoft.com/office/powerpoint/2010/main" val="1857965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09EC9D4-8E19-4D38-988F-EC8F7CF2ECF9}" type="datetimeFigureOut">
              <a:rPr lang="ru-RU" smtClean="0"/>
              <a:t>23.10.2023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70E386C-6643-4AAF-8715-8DA2F6EEA29D}" type="slidenum">
              <a:rPr lang="ru-RU" smtClean="0"/>
              <a:t>‹#›</a:t>
            </a:fld>
            <a:endParaRPr lang="ru-RU"/>
          </a:p>
        </p:txBody>
      </p:sp>
    </p:spTree>
    <p:extLst>
      <p:ext uri="{BB962C8B-B14F-4D97-AF65-F5344CB8AC3E}">
        <p14:creationId xmlns:p14="http://schemas.microsoft.com/office/powerpoint/2010/main" val="13556843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09EC9D4-8E19-4D38-988F-EC8F7CF2ECF9}" type="datetimeFigureOut">
              <a:rPr lang="ru-RU" smtClean="0"/>
              <a:t>23.10.2023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70E386C-6643-4AAF-8715-8DA2F6EEA29D}" type="slidenum">
              <a:rPr lang="ru-RU" smtClean="0"/>
              <a:t>‹#›</a:t>
            </a:fld>
            <a:endParaRPr lang="ru-RU"/>
          </a:p>
        </p:txBody>
      </p:sp>
    </p:spTree>
    <p:extLst>
      <p:ext uri="{BB962C8B-B14F-4D97-AF65-F5344CB8AC3E}">
        <p14:creationId xmlns:p14="http://schemas.microsoft.com/office/powerpoint/2010/main" val="122219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09EC9D4-8E19-4D38-988F-EC8F7CF2ECF9}" type="datetimeFigureOut">
              <a:rPr lang="ru-RU" smtClean="0"/>
              <a:t>23.10.2023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70E386C-6643-4AAF-8715-8DA2F6EEA29D}" type="slidenum">
              <a:rPr lang="ru-RU" smtClean="0"/>
              <a:t>‹#›</a:t>
            </a:fld>
            <a:endParaRPr lang="ru-RU"/>
          </a:p>
        </p:txBody>
      </p:sp>
    </p:spTree>
    <p:extLst>
      <p:ext uri="{BB962C8B-B14F-4D97-AF65-F5344CB8AC3E}">
        <p14:creationId xmlns:p14="http://schemas.microsoft.com/office/powerpoint/2010/main" val="3509645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09EC9D4-8E19-4D38-988F-EC8F7CF2ECF9}" type="datetimeFigureOut">
              <a:rPr lang="ru-RU" smtClean="0"/>
              <a:t>23.10.2023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70E386C-6643-4AAF-8715-8DA2F6EEA29D}" type="slidenum">
              <a:rPr lang="ru-RU" smtClean="0"/>
              <a:t>‹#›</a:t>
            </a:fld>
            <a:endParaRPr lang="ru-RU"/>
          </a:p>
        </p:txBody>
      </p:sp>
    </p:spTree>
    <p:extLst>
      <p:ext uri="{BB962C8B-B14F-4D97-AF65-F5344CB8AC3E}">
        <p14:creationId xmlns:p14="http://schemas.microsoft.com/office/powerpoint/2010/main" val="31077718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09EC9D4-8E19-4D38-988F-EC8F7CF2ECF9}" type="datetimeFigureOut">
              <a:rPr lang="ru-RU" smtClean="0"/>
              <a:t>23.10.2023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70E386C-6643-4AAF-8715-8DA2F6EEA29D}" type="slidenum">
              <a:rPr lang="ru-RU" smtClean="0"/>
              <a:t>‹#›</a:t>
            </a:fld>
            <a:endParaRPr lang="ru-RU"/>
          </a:p>
        </p:txBody>
      </p:sp>
    </p:spTree>
    <p:extLst>
      <p:ext uri="{BB962C8B-B14F-4D97-AF65-F5344CB8AC3E}">
        <p14:creationId xmlns:p14="http://schemas.microsoft.com/office/powerpoint/2010/main" val="9480874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09EC9D4-8E19-4D38-988F-EC8F7CF2ECF9}" type="datetimeFigureOut">
              <a:rPr lang="ru-RU" smtClean="0"/>
              <a:t>23.10.2023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E70E386C-6643-4AAF-8715-8DA2F6EEA29D}" type="slidenum">
              <a:rPr lang="ru-RU" smtClean="0"/>
              <a:t>‹#›</a:t>
            </a:fld>
            <a:endParaRPr lang="ru-RU"/>
          </a:p>
        </p:txBody>
      </p:sp>
    </p:spTree>
    <p:extLst>
      <p:ext uri="{BB962C8B-B14F-4D97-AF65-F5344CB8AC3E}">
        <p14:creationId xmlns:p14="http://schemas.microsoft.com/office/powerpoint/2010/main" val="19839968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09EC9D4-8E19-4D38-988F-EC8F7CF2ECF9}" type="datetimeFigureOut">
              <a:rPr lang="ru-RU" smtClean="0"/>
              <a:t>23.10.2023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E70E386C-6643-4AAF-8715-8DA2F6EEA29D}" type="slidenum">
              <a:rPr lang="ru-RU" smtClean="0"/>
              <a:t>‹#›</a:t>
            </a:fld>
            <a:endParaRPr lang="ru-RU"/>
          </a:p>
        </p:txBody>
      </p:sp>
    </p:spTree>
    <p:extLst>
      <p:ext uri="{BB962C8B-B14F-4D97-AF65-F5344CB8AC3E}">
        <p14:creationId xmlns:p14="http://schemas.microsoft.com/office/powerpoint/2010/main" val="38825756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09EC9D4-8E19-4D38-988F-EC8F7CF2ECF9}" type="datetimeFigureOut">
              <a:rPr lang="ru-RU" smtClean="0"/>
              <a:t>23.10.2023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E70E386C-6643-4AAF-8715-8DA2F6EEA29D}" type="slidenum">
              <a:rPr lang="ru-RU" smtClean="0"/>
              <a:t>‹#›</a:t>
            </a:fld>
            <a:endParaRPr lang="ru-RU"/>
          </a:p>
        </p:txBody>
      </p:sp>
    </p:spTree>
    <p:extLst>
      <p:ext uri="{BB962C8B-B14F-4D97-AF65-F5344CB8AC3E}">
        <p14:creationId xmlns:p14="http://schemas.microsoft.com/office/powerpoint/2010/main" val="21364458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B09EC9D4-8E19-4D38-988F-EC8F7CF2ECF9}" type="datetimeFigureOut">
              <a:rPr lang="ru-RU" smtClean="0"/>
              <a:t>23.10.2023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70E386C-6643-4AAF-8715-8DA2F6EEA29D}" type="slidenum">
              <a:rPr lang="ru-RU" smtClean="0"/>
              <a:t>‹#›</a:t>
            </a:fld>
            <a:endParaRPr lang="ru-RU"/>
          </a:p>
        </p:txBody>
      </p:sp>
    </p:spTree>
    <p:extLst>
      <p:ext uri="{BB962C8B-B14F-4D97-AF65-F5344CB8AC3E}">
        <p14:creationId xmlns:p14="http://schemas.microsoft.com/office/powerpoint/2010/main" val="8619690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B09EC9D4-8E19-4D38-988F-EC8F7CF2ECF9}" type="datetimeFigureOut">
              <a:rPr lang="ru-RU" smtClean="0"/>
              <a:t>23.10.2023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70E386C-6643-4AAF-8715-8DA2F6EEA29D}" type="slidenum">
              <a:rPr lang="ru-RU" smtClean="0"/>
              <a:t>‹#›</a:t>
            </a:fld>
            <a:endParaRPr lang="ru-RU"/>
          </a:p>
        </p:txBody>
      </p:sp>
    </p:spTree>
    <p:extLst>
      <p:ext uri="{BB962C8B-B14F-4D97-AF65-F5344CB8AC3E}">
        <p14:creationId xmlns:p14="http://schemas.microsoft.com/office/powerpoint/2010/main" val="26648572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9EC9D4-8E19-4D38-988F-EC8F7CF2ECF9}" type="datetimeFigureOut">
              <a:rPr lang="ru-RU" smtClean="0"/>
              <a:t>23.10.2023</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0E386C-6643-4AAF-8715-8DA2F6EEA29D}" type="slidenum">
              <a:rPr lang="ru-RU" smtClean="0"/>
              <a:t>‹#›</a:t>
            </a:fld>
            <a:endParaRPr lang="ru-RU"/>
          </a:p>
        </p:txBody>
      </p:sp>
    </p:spTree>
    <p:extLst>
      <p:ext uri="{BB962C8B-B14F-4D97-AF65-F5344CB8AC3E}">
        <p14:creationId xmlns:p14="http://schemas.microsoft.com/office/powerpoint/2010/main" val="29033413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0" y="-1"/>
            <a:ext cx="12192000" cy="6858001"/>
          </a:xfrm>
          <a:prstGeom prst="rect">
            <a:avLst/>
          </a:prstGeom>
        </p:spPr>
      </p:pic>
      <p:pic>
        <p:nvPicPr>
          <p:cNvPr id="1026" name="Picture 2" descr="C:\Users\2\Desktop\РАЗОБРАТЬ\Безымянный2.pn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8739206" y="4643446"/>
            <a:ext cx="1500198" cy="1717094"/>
          </a:xfrm>
          <a:prstGeom prst="rect">
            <a:avLst/>
          </a:prstGeom>
          <a:noFill/>
        </p:spPr>
      </p:pic>
      <p:pic>
        <p:nvPicPr>
          <p:cNvPr id="1028" name="Picture 4" descr="C:\Users\2\Desktop\РАЗОБРАТЬ\девочка.pn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809720" y="1000109"/>
            <a:ext cx="1487742" cy="1685901"/>
          </a:xfrm>
          <a:prstGeom prst="rect">
            <a:avLst/>
          </a:prstGeom>
          <a:noFill/>
        </p:spPr>
      </p:pic>
      <p:sp>
        <p:nvSpPr>
          <p:cNvPr id="9" name="TextBox 8"/>
          <p:cNvSpPr txBox="1"/>
          <p:nvPr/>
        </p:nvSpPr>
        <p:spPr>
          <a:xfrm>
            <a:off x="1524000" y="0"/>
            <a:ext cx="9144000" cy="6878806"/>
          </a:xfrm>
          <a:prstGeom prst="rect">
            <a:avLst/>
          </a:prstGeom>
          <a:noFill/>
        </p:spPr>
        <p:txBody>
          <a:bodyPr wrap="square" rtlCol="0">
            <a:spAutoFit/>
          </a:bodyPr>
          <a:lstStyle/>
          <a:p>
            <a:pPr algn="ctr">
              <a:lnSpc>
                <a:spcPct val="150000"/>
              </a:lnSpc>
            </a:pPr>
            <a:r>
              <a:rPr lang="ru-RU" sz="1600" b="1" i="1" dirty="0">
                <a:solidFill>
                  <a:srgbClr val="000066"/>
                </a:solidFill>
                <a:latin typeface="Times New Roman" pitchFamily="18" charset="0"/>
                <a:cs typeface="Times New Roman" pitchFamily="18" charset="0"/>
              </a:rPr>
              <a:t>Муниципальное автономное дошкольное образовательное учреждение </a:t>
            </a:r>
          </a:p>
          <a:p>
            <a:pPr algn="ctr">
              <a:lnSpc>
                <a:spcPct val="150000"/>
              </a:lnSpc>
            </a:pPr>
            <a:r>
              <a:rPr lang="ru-RU" sz="1600" b="1" i="1" dirty="0">
                <a:solidFill>
                  <a:srgbClr val="000066"/>
                </a:solidFill>
                <a:latin typeface="Times New Roman" pitchFamily="18" charset="0"/>
                <a:cs typeface="Times New Roman" pitchFamily="18" charset="0"/>
              </a:rPr>
              <a:t>детский сад №17 </a:t>
            </a:r>
            <a:r>
              <a:rPr lang="ru-RU" sz="1600" b="1" i="1" dirty="0">
                <a:solidFill>
                  <a:srgbClr val="660066"/>
                </a:solidFill>
                <a:latin typeface="Times New Roman" pitchFamily="18" charset="0"/>
                <a:cs typeface="Times New Roman" pitchFamily="18" charset="0"/>
              </a:rPr>
              <a:t>«Серебряное копытце»</a:t>
            </a:r>
          </a:p>
          <a:p>
            <a:pPr algn="ctr">
              <a:lnSpc>
                <a:spcPct val="150000"/>
              </a:lnSpc>
            </a:pPr>
            <a:endParaRPr lang="ru-RU" sz="1600" b="1" i="1" dirty="0">
              <a:solidFill>
                <a:srgbClr val="660066"/>
              </a:solidFill>
              <a:latin typeface="Times New Roman" pitchFamily="18" charset="0"/>
              <a:cs typeface="Times New Roman" pitchFamily="18" charset="0"/>
            </a:endParaRPr>
          </a:p>
          <a:p>
            <a:pPr algn="ctr">
              <a:lnSpc>
                <a:spcPct val="150000"/>
              </a:lnSpc>
            </a:pPr>
            <a:endParaRPr lang="ru-RU" sz="1600" b="1" i="1" dirty="0">
              <a:solidFill>
                <a:srgbClr val="660066"/>
              </a:solidFill>
              <a:latin typeface="Times New Roman" pitchFamily="18" charset="0"/>
              <a:cs typeface="Times New Roman" pitchFamily="18" charset="0"/>
            </a:endParaRPr>
          </a:p>
          <a:p>
            <a:pPr indent="1081088" algn="ctr"/>
            <a:r>
              <a:rPr lang="ru-RU" sz="3600" b="1" i="1" dirty="0">
                <a:solidFill>
                  <a:srgbClr val="FF33CC"/>
                </a:solidFill>
                <a:latin typeface="Bookman Old Style" pitchFamily="18" charset="0"/>
              </a:rPr>
              <a:t> </a:t>
            </a:r>
            <a:r>
              <a:rPr lang="ru-RU" sz="3600" b="1" i="1" dirty="0" smtClean="0">
                <a:solidFill>
                  <a:srgbClr val="FF33CC"/>
                </a:solidFill>
                <a:latin typeface="Bookman Old Style" pitchFamily="18" charset="0"/>
              </a:rPr>
              <a:t>«Реализация ФОП дошкольного образования </a:t>
            </a:r>
          </a:p>
          <a:p>
            <a:pPr indent="1081088" algn="ctr"/>
            <a:r>
              <a:rPr lang="ru-RU" sz="3600" b="1" i="1" dirty="0" smtClean="0">
                <a:solidFill>
                  <a:srgbClr val="FF33CC"/>
                </a:solidFill>
                <a:latin typeface="Bookman Old Style" pitchFamily="18" charset="0"/>
              </a:rPr>
              <a:t>речевого развития: задачи звуковой культуры речи и подготовка к обучению грамоты» </a:t>
            </a:r>
            <a:endParaRPr lang="ru-RU" sz="3600" b="1" i="1" dirty="0">
              <a:solidFill>
                <a:srgbClr val="FF33CC"/>
              </a:solidFill>
              <a:latin typeface="Bookman Old Style" pitchFamily="18" charset="0"/>
            </a:endParaRPr>
          </a:p>
          <a:p>
            <a:pPr indent="712788"/>
            <a:endParaRPr lang="ru-RU" sz="2000" b="1" i="1" dirty="0">
              <a:solidFill>
                <a:srgbClr val="000066"/>
              </a:solidFill>
              <a:latin typeface="Times New Roman" pitchFamily="18" charset="0"/>
              <a:cs typeface="Times New Roman" pitchFamily="18" charset="0"/>
            </a:endParaRPr>
          </a:p>
          <a:p>
            <a:pPr indent="712788"/>
            <a:endParaRPr lang="ru-RU" sz="2000" b="1" i="1" dirty="0">
              <a:solidFill>
                <a:srgbClr val="000066"/>
              </a:solidFill>
              <a:latin typeface="Times New Roman" pitchFamily="18" charset="0"/>
              <a:cs typeface="Times New Roman" pitchFamily="18" charset="0"/>
            </a:endParaRPr>
          </a:p>
          <a:p>
            <a:pPr indent="712788"/>
            <a:r>
              <a:rPr lang="ru-RU" sz="2000" b="1" i="1" dirty="0">
                <a:solidFill>
                  <a:srgbClr val="000066"/>
                </a:solidFill>
                <a:latin typeface="Times New Roman" pitchFamily="18" charset="0"/>
                <a:cs typeface="Times New Roman" pitchFamily="18" charset="0"/>
              </a:rPr>
              <a:t>Выполнил:</a:t>
            </a:r>
            <a:endParaRPr lang="ru-RU" sz="2000" dirty="0">
              <a:solidFill>
                <a:srgbClr val="002060"/>
              </a:solidFill>
              <a:latin typeface="Times New Roman" pitchFamily="18" charset="0"/>
              <a:cs typeface="Times New Roman" pitchFamily="18" charset="0"/>
            </a:endParaRPr>
          </a:p>
          <a:p>
            <a:pPr indent="712788"/>
            <a:r>
              <a:rPr lang="ru-RU" sz="2000" b="1" i="1" dirty="0" smtClean="0">
                <a:solidFill>
                  <a:srgbClr val="002060"/>
                </a:solidFill>
                <a:latin typeface="Times New Roman" pitchFamily="18" charset="0"/>
                <a:cs typeface="Times New Roman" pitchFamily="18" charset="0"/>
              </a:rPr>
              <a:t>Учитель-логопед</a:t>
            </a:r>
          </a:p>
          <a:p>
            <a:pPr indent="712788"/>
            <a:r>
              <a:rPr lang="en-US" sz="2000" b="1" i="1" dirty="0" smtClean="0">
                <a:solidFill>
                  <a:srgbClr val="002060"/>
                </a:solidFill>
                <a:latin typeface="Times New Roman" pitchFamily="18" charset="0"/>
                <a:cs typeface="Times New Roman" pitchFamily="18" charset="0"/>
              </a:rPr>
              <a:t>I</a:t>
            </a:r>
            <a:r>
              <a:rPr lang="ru-RU" sz="2000" b="1" i="1" dirty="0" smtClean="0">
                <a:solidFill>
                  <a:srgbClr val="002060"/>
                </a:solidFill>
                <a:latin typeface="Times New Roman" pitchFamily="18" charset="0"/>
                <a:cs typeface="Times New Roman" pitchFamily="18" charset="0"/>
              </a:rPr>
              <a:t> </a:t>
            </a:r>
            <a:r>
              <a:rPr lang="ru-RU" sz="2000" b="1" i="1" dirty="0">
                <a:solidFill>
                  <a:srgbClr val="002060"/>
                </a:solidFill>
                <a:latin typeface="Times New Roman" pitchFamily="18" charset="0"/>
                <a:cs typeface="Times New Roman" pitchFamily="18" charset="0"/>
              </a:rPr>
              <a:t>квалификационной категории </a:t>
            </a:r>
          </a:p>
          <a:p>
            <a:pPr indent="712788"/>
            <a:r>
              <a:rPr lang="ru-RU" sz="2000" b="1" i="1" dirty="0">
                <a:solidFill>
                  <a:srgbClr val="002060"/>
                </a:solidFill>
                <a:latin typeface="Times New Roman" pitchFamily="18" charset="0"/>
                <a:cs typeface="Times New Roman" pitchFamily="18" charset="0"/>
              </a:rPr>
              <a:t> Юшкова Анна Владимировна</a:t>
            </a:r>
          </a:p>
          <a:p>
            <a:pPr algn="ctr">
              <a:lnSpc>
                <a:spcPct val="150000"/>
              </a:lnSpc>
            </a:pPr>
            <a:endParaRPr lang="ru-RU" sz="1600" b="1" i="1" dirty="0">
              <a:solidFill>
                <a:srgbClr val="660066"/>
              </a:solidFill>
              <a:latin typeface="Times New Roman" pitchFamily="18" charset="0"/>
              <a:cs typeface="Times New Roman" pitchFamily="18" charset="0"/>
            </a:endParaRPr>
          </a:p>
          <a:p>
            <a:pPr algn="ctr">
              <a:lnSpc>
                <a:spcPct val="150000"/>
              </a:lnSpc>
            </a:pPr>
            <a:r>
              <a:rPr lang="ru-RU" sz="1400" b="1" i="1" dirty="0">
                <a:solidFill>
                  <a:srgbClr val="660066"/>
                </a:solidFill>
                <a:latin typeface="Times New Roman" pitchFamily="18" charset="0"/>
                <a:cs typeface="Times New Roman" pitchFamily="18" charset="0"/>
              </a:rPr>
              <a:t>Карпинск </a:t>
            </a:r>
            <a:r>
              <a:rPr lang="ru-RU" sz="1400" b="1" i="1" dirty="0" smtClean="0">
                <a:solidFill>
                  <a:srgbClr val="660066"/>
                </a:solidFill>
                <a:latin typeface="Times New Roman" pitchFamily="18" charset="0"/>
                <a:cs typeface="Times New Roman" pitchFamily="18" charset="0"/>
              </a:rPr>
              <a:t>2023</a:t>
            </a:r>
            <a:endParaRPr lang="ru-RU" sz="1400" b="1" i="1" dirty="0">
              <a:solidFill>
                <a:srgbClr val="660066"/>
              </a:solidFill>
              <a:latin typeface="Times New Roman" pitchFamily="18" charset="0"/>
              <a:cs typeface="Times New Roman" pitchFamily="18" charset="0"/>
            </a:endParaRPr>
          </a:p>
        </p:txBody>
      </p:sp>
    </p:spTree>
    <p:extLst>
      <p:ext uri="{BB962C8B-B14F-4D97-AF65-F5344CB8AC3E}">
        <p14:creationId xmlns:p14="http://schemas.microsoft.com/office/powerpoint/2010/main" val="5922101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avatars.mds.yandex.net/i?id=46e4957f95895db464c95992c9f2896a6150ddf1-10996738-images-thumbs&amp;n=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Таблица 2"/>
          <p:cNvGraphicFramePr>
            <a:graphicFrameLocks noGrp="1"/>
          </p:cNvGraphicFramePr>
          <p:nvPr>
            <p:extLst>
              <p:ext uri="{D42A27DB-BD31-4B8C-83A1-F6EECF244321}">
                <p14:modId xmlns:p14="http://schemas.microsoft.com/office/powerpoint/2010/main" val="463924490"/>
              </p:ext>
            </p:extLst>
          </p:nvPr>
        </p:nvGraphicFramePr>
        <p:xfrm>
          <a:off x="182880" y="73152"/>
          <a:ext cx="11932920" cy="6697980"/>
        </p:xfrm>
        <a:graphic>
          <a:graphicData uri="http://schemas.openxmlformats.org/drawingml/2006/table">
            <a:tbl>
              <a:tblPr firstRow="1" bandRow="1">
                <a:tableStyleId>{00A15C55-8517-42AA-B614-E9B94910E393}</a:tableStyleId>
              </a:tblPr>
              <a:tblGrid>
                <a:gridCol w="5966460">
                  <a:extLst>
                    <a:ext uri="{9D8B030D-6E8A-4147-A177-3AD203B41FA5}">
                      <a16:colId xmlns:a16="http://schemas.microsoft.com/office/drawing/2014/main" val="852598398"/>
                    </a:ext>
                  </a:extLst>
                </a:gridCol>
                <a:gridCol w="5966460">
                  <a:extLst>
                    <a:ext uri="{9D8B030D-6E8A-4147-A177-3AD203B41FA5}">
                      <a16:colId xmlns:a16="http://schemas.microsoft.com/office/drawing/2014/main" val="4066166605"/>
                    </a:ext>
                  </a:extLst>
                </a:gridCol>
              </a:tblGrid>
              <a:tr h="831998">
                <a:tc>
                  <a:txBody>
                    <a:bodyPr/>
                    <a:lstStyle/>
                    <a:p>
                      <a:pPr algn="ctr">
                        <a:lnSpc>
                          <a:spcPct val="115000"/>
                        </a:lnSpc>
                        <a:spcAft>
                          <a:spcPts val="0"/>
                        </a:spcAft>
                      </a:pPr>
                      <a:r>
                        <a:rPr lang="ru-RU" sz="1800" b="1" dirty="0">
                          <a:effectLst/>
                          <a:latin typeface="Times New Roman" panose="02020603050405020304" pitchFamily="18" charset="0"/>
                          <a:ea typeface="Calibri" panose="020F0502020204030204" pitchFamily="34" charset="0"/>
                          <a:cs typeface="Times New Roman" panose="02020603050405020304" pitchFamily="18" charset="0"/>
                        </a:rPr>
                        <a:t>Инновационная программа дошкольного образования</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ru-RU" sz="1800" b="1" dirty="0">
                          <a:effectLst/>
                          <a:latin typeface="Times New Roman" panose="02020603050405020304" pitchFamily="18" charset="0"/>
                          <a:ea typeface="Calibri" panose="020F0502020204030204" pitchFamily="34" charset="0"/>
                          <a:cs typeface="Times New Roman" panose="02020603050405020304" pitchFamily="18" charset="0"/>
                        </a:rPr>
                        <a:t>«От рождения до школы»</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0215" algn="ctr">
                        <a:lnSpc>
                          <a:spcPct val="115000"/>
                        </a:lnSpc>
                        <a:spcAft>
                          <a:spcPts val="0"/>
                        </a:spcAft>
                      </a:pPr>
                      <a:r>
                        <a:rPr lang="ru-RU" sz="1400" b="1" kern="100" dirty="0">
                          <a:effectLst/>
                          <a:latin typeface="Times New Roman" panose="02020603050405020304" pitchFamily="18" charset="0"/>
                          <a:ea typeface="Calibri" panose="020F0502020204030204" pitchFamily="34" charset="0"/>
                          <a:cs typeface="Times New Roman" panose="02020603050405020304" pitchFamily="18" charset="0"/>
                        </a:rPr>
                        <a:t>ФЕДЕРАЛЬНАЯ ОБРАЗОВАТЕЛЬНАЯ ПРОГРАММА ДОШКОЛЬНОГО ОБРАЗОВАНИЯ</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78396855"/>
                  </a:ext>
                </a:extLst>
              </a:tr>
              <a:tr h="5795195">
                <a:tc>
                  <a:txBody>
                    <a:bodyPr/>
                    <a:lstStyle/>
                    <a:p>
                      <a:pPr algn="just"/>
                      <a:r>
                        <a:rPr lang="ru-RU" sz="1800" b="1" kern="1200" dirty="0" smtClean="0">
                          <a:solidFill>
                            <a:schemeClr val="dk1"/>
                          </a:solidFill>
                          <a:effectLst/>
                          <a:latin typeface="Times New Roman" panose="02020603050405020304" pitchFamily="18" charset="0"/>
                          <a:ea typeface="+mn-ea"/>
                          <a:cs typeface="Times New Roman" panose="02020603050405020304" pitchFamily="18" charset="0"/>
                        </a:rPr>
                        <a:t>Возраст от 6 до 7 лет</a:t>
                      </a:r>
                      <a:endParaRPr lang="ru-RU" sz="1800" kern="1200" dirty="0" smtClean="0">
                        <a:solidFill>
                          <a:schemeClr val="dk1"/>
                        </a:solidFill>
                        <a:effectLst/>
                        <a:latin typeface="Times New Roman" panose="02020603050405020304" pitchFamily="18" charset="0"/>
                        <a:ea typeface="+mn-ea"/>
                        <a:cs typeface="Times New Roman" panose="02020603050405020304" pitchFamily="18" charset="0"/>
                      </a:endParaRPr>
                    </a:p>
                    <a:p>
                      <a:pPr algn="just"/>
                      <a:r>
                        <a:rPr lang="ru-RU" sz="1800" b="1" kern="1200" dirty="0" smtClean="0">
                          <a:solidFill>
                            <a:schemeClr val="dk1"/>
                          </a:solidFill>
                          <a:effectLst/>
                          <a:latin typeface="Times New Roman" panose="02020603050405020304" pitchFamily="18" charset="0"/>
                          <a:ea typeface="+mn-ea"/>
                          <a:cs typeface="Times New Roman" panose="02020603050405020304" pitchFamily="18" charset="0"/>
                        </a:rPr>
                        <a:t>Звуковая культура речи.</a:t>
                      </a:r>
                      <a:endParaRPr lang="ru-RU" sz="1800" kern="1200" dirty="0" smtClean="0">
                        <a:solidFill>
                          <a:schemeClr val="dk1"/>
                        </a:solidFill>
                        <a:effectLst/>
                        <a:latin typeface="Times New Roman" panose="02020603050405020304" pitchFamily="18" charset="0"/>
                        <a:ea typeface="+mn-ea"/>
                        <a:cs typeface="Times New Roman" panose="02020603050405020304" pitchFamily="18" charset="0"/>
                      </a:endParaRPr>
                    </a:p>
                    <a:p>
                      <a:pPr marL="0" indent="268288" algn="just"/>
                      <a:r>
                        <a:rPr lang="ru-RU" sz="1600" kern="1200" dirty="0" smtClean="0">
                          <a:solidFill>
                            <a:schemeClr val="dk1"/>
                          </a:solidFill>
                          <a:effectLst/>
                          <a:latin typeface="Times New Roman" panose="02020603050405020304" pitchFamily="18" charset="0"/>
                          <a:ea typeface="+mn-ea"/>
                          <a:cs typeface="Times New Roman" panose="02020603050405020304" pitchFamily="18" charset="0"/>
                        </a:rPr>
                        <a:t>Совершенствовать умение различать на слух и в произношении все звуки родного языка. Отрабатывать дикцию: учить детей внятно и отчетливо произносить слова и словосочетания с естественной интонацией. </a:t>
                      </a:r>
                    </a:p>
                    <a:p>
                      <a:pPr marL="0" indent="268288" algn="just"/>
                      <a:r>
                        <a:rPr lang="ru-RU" sz="1600" kern="1200" dirty="0" smtClean="0">
                          <a:solidFill>
                            <a:schemeClr val="dk1"/>
                          </a:solidFill>
                          <a:effectLst/>
                          <a:latin typeface="Times New Roman" panose="02020603050405020304" pitchFamily="18" charset="0"/>
                          <a:ea typeface="+mn-ea"/>
                          <a:cs typeface="Times New Roman" panose="02020603050405020304" pitchFamily="18" charset="0"/>
                        </a:rPr>
                        <a:t>Совершенствовать фонематический слух: учить детей называть слова с определенным звуком, находить слова с этим звуком в предложении, определять место звука в слове (в начале, в середине, в конце). </a:t>
                      </a:r>
                    </a:p>
                    <a:p>
                      <a:pPr marL="0" indent="268288" algn="just"/>
                      <a:r>
                        <a:rPr lang="ru-RU" sz="1600" kern="1200" dirty="0" smtClean="0">
                          <a:solidFill>
                            <a:schemeClr val="dk1"/>
                          </a:solidFill>
                          <a:effectLst/>
                          <a:latin typeface="Times New Roman" panose="02020603050405020304" pitchFamily="18" charset="0"/>
                          <a:ea typeface="+mn-ea"/>
                          <a:cs typeface="Times New Roman" panose="02020603050405020304" pitchFamily="18" charset="0"/>
                        </a:rPr>
                        <a:t>Отрабатывать интонационную выразительность речи (мелодика, ритм, тембр, сила голоса, темп).</a:t>
                      </a:r>
                    </a:p>
                    <a:p>
                      <a:pPr algn="just"/>
                      <a:r>
                        <a:rPr lang="ru-RU" sz="1800" b="1" kern="1200" dirty="0" smtClean="0">
                          <a:solidFill>
                            <a:schemeClr val="dk1"/>
                          </a:solidFill>
                          <a:effectLst/>
                          <a:latin typeface="Times New Roman" panose="02020603050405020304" pitchFamily="18" charset="0"/>
                          <a:ea typeface="+mn-ea"/>
                          <a:cs typeface="Times New Roman" panose="02020603050405020304" pitchFamily="18" charset="0"/>
                        </a:rPr>
                        <a:t>Подготовка к обучению грамоте.</a:t>
                      </a:r>
                      <a:endParaRPr lang="ru-RU" sz="1800" kern="1200" dirty="0" smtClean="0">
                        <a:solidFill>
                          <a:schemeClr val="dk1"/>
                        </a:solidFill>
                        <a:effectLst/>
                        <a:latin typeface="Times New Roman" panose="02020603050405020304" pitchFamily="18" charset="0"/>
                        <a:ea typeface="+mn-ea"/>
                        <a:cs typeface="Times New Roman" panose="02020603050405020304" pitchFamily="18" charset="0"/>
                      </a:endParaRPr>
                    </a:p>
                    <a:p>
                      <a:pPr marL="0" indent="173038" algn="just"/>
                      <a:r>
                        <a:rPr lang="ru-RU" sz="1600" kern="1200" dirty="0" smtClean="0">
                          <a:solidFill>
                            <a:schemeClr val="dk1"/>
                          </a:solidFill>
                          <a:effectLst/>
                          <a:latin typeface="Times New Roman" panose="02020603050405020304" pitchFamily="18" charset="0"/>
                          <a:ea typeface="+mn-ea"/>
                          <a:cs typeface="Times New Roman" panose="02020603050405020304" pitchFamily="18" charset="0"/>
                        </a:rPr>
                        <a:t>Дать представления о предложении (без грамматического определения).</a:t>
                      </a:r>
                    </a:p>
                    <a:p>
                      <a:pPr marL="0" indent="173038" algn="just"/>
                      <a:r>
                        <a:rPr lang="ru-RU" sz="1600" kern="1200" dirty="0" smtClean="0">
                          <a:solidFill>
                            <a:schemeClr val="dk1"/>
                          </a:solidFill>
                          <a:effectLst/>
                          <a:latin typeface="Times New Roman" panose="02020603050405020304" pitchFamily="18" charset="0"/>
                          <a:ea typeface="+mn-ea"/>
                          <a:cs typeface="Times New Roman" panose="02020603050405020304" pitchFamily="18" charset="0"/>
                        </a:rPr>
                        <a:t>Упражнять в составлении предложений, членении простых предложений (без союзов и предлогов) на слова с указанием их последовательности.</a:t>
                      </a:r>
                    </a:p>
                    <a:p>
                      <a:pPr marL="0" indent="173038" algn="just"/>
                      <a:r>
                        <a:rPr lang="ru-RU" sz="1600" kern="1200" dirty="0" smtClean="0">
                          <a:solidFill>
                            <a:schemeClr val="dk1"/>
                          </a:solidFill>
                          <a:effectLst/>
                          <a:latin typeface="Times New Roman" panose="02020603050405020304" pitchFamily="18" charset="0"/>
                          <a:ea typeface="+mn-ea"/>
                          <a:cs typeface="Times New Roman" panose="02020603050405020304" pitchFamily="18" charset="0"/>
                        </a:rPr>
                        <a:t>Учить детей делить двусложные и трехсложные слова с открытыми слогами (наша, Маша, малина, берёза) на части.</a:t>
                      </a:r>
                    </a:p>
                    <a:p>
                      <a:pPr marL="0" indent="173038" algn="just"/>
                      <a:r>
                        <a:rPr lang="ru-RU" sz="1600" kern="1200" dirty="0" smtClean="0">
                          <a:solidFill>
                            <a:schemeClr val="dk1"/>
                          </a:solidFill>
                          <a:effectLst/>
                          <a:latin typeface="Times New Roman" panose="02020603050405020304" pitchFamily="18" charset="0"/>
                          <a:ea typeface="+mn-ea"/>
                          <a:cs typeface="Times New Roman" panose="02020603050405020304" pitchFamily="18" charset="0"/>
                        </a:rPr>
                        <a:t> Учить составлять слова из слогов (устно).</a:t>
                      </a:r>
                    </a:p>
                    <a:p>
                      <a:pPr marL="0" indent="173038" algn="just"/>
                      <a:r>
                        <a:rPr lang="ru-RU" sz="1600" kern="1200" dirty="0" smtClean="0">
                          <a:solidFill>
                            <a:schemeClr val="dk1"/>
                          </a:solidFill>
                          <a:effectLst/>
                          <a:latin typeface="Times New Roman" panose="02020603050405020304" pitchFamily="18" charset="0"/>
                          <a:ea typeface="+mn-ea"/>
                          <a:cs typeface="Times New Roman" panose="02020603050405020304" pitchFamily="18" charset="0"/>
                        </a:rPr>
                        <a:t> Учить выделять последовательность звуков в простых словах.</a:t>
                      </a:r>
                    </a:p>
                    <a:p>
                      <a:pPr algn="just"/>
                      <a:endParaRPr lang="ru-RU" sz="1800" dirty="0">
                        <a:latin typeface="Times New Roman" panose="02020603050405020304" pitchFamily="18" charset="0"/>
                        <a:cs typeface="Times New Roman" panose="02020603050405020304" pitchFamily="18" charset="0"/>
                      </a:endParaRPr>
                    </a:p>
                  </a:txBody>
                  <a:tcPr/>
                </a:tc>
                <a:tc>
                  <a:txBody>
                    <a:bodyPr/>
                    <a:lstStyle/>
                    <a:p>
                      <a:pPr algn="just"/>
                      <a:r>
                        <a:rPr lang="ru-RU" sz="1800" b="1" kern="1200" dirty="0" smtClean="0">
                          <a:solidFill>
                            <a:schemeClr val="dk1"/>
                          </a:solidFill>
                          <a:effectLst/>
                          <a:latin typeface="Times New Roman" panose="02020603050405020304" pitchFamily="18" charset="0"/>
                          <a:ea typeface="+mn-ea"/>
                          <a:cs typeface="Times New Roman" panose="02020603050405020304" pitchFamily="18" charset="0"/>
                        </a:rPr>
                        <a:t>Звуковая культура речи.</a:t>
                      </a:r>
                      <a:endParaRPr lang="ru-RU" sz="1800" kern="1200" dirty="0" smtClean="0">
                        <a:solidFill>
                          <a:schemeClr val="dk1"/>
                        </a:solidFill>
                        <a:effectLst/>
                        <a:latin typeface="Times New Roman" panose="02020603050405020304" pitchFamily="18" charset="0"/>
                        <a:ea typeface="+mn-ea"/>
                        <a:cs typeface="Times New Roman" panose="02020603050405020304" pitchFamily="18" charset="0"/>
                      </a:endParaRPr>
                    </a:p>
                    <a:p>
                      <a:pPr marL="0" marR="0" lvl="0" indent="173038" algn="just" defTabSz="914400" rtl="0" eaLnBrk="1" fontAlgn="auto" latinLnBrk="0" hangingPunct="1">
                        <a:lnSpc>
                          <a:spcPct val="100000"/>
                        </a:lnSpc>
                        <a:spcBef>
                          <a:spcPts val="0"/>
                        </a:spcBef>
                        <a:spcAft>
                          <a:spcPts val="0"/>
                        </a:spcAft>
                        <a:buClrTx/>
                        <a:buSzTx/>
                        <a:buFontTx/>
                        <a:buNone/>
                        <a:tabLst/>
                        <a:defRPr/>
                      </a:pPr>
                      <a:r>
                        <a:rPr lang="ru-RU" sz="1600" kern="1200" dirty="0" smtClean="0">
                          <a:solidFill>
                            <a:schemeClr val="dk1"/>
                          </a:solidFill>
                          <a:effectLst/>
                          <a:latin typeface="Times New Roman" panose="02020603050405020304" pitchFamily="18" charset="0"/>
                          <a:ea typeface="+mn-ea"/>
                          <a:cs typeface="Times New Roman" panose="02020603050405020304" pitchFamily="18" charset="0"/>
                        </a:rPr>
                        <a:t>  Совершенствовать умение различать на слух и в произношении все звуки родного языка. Отрабатывать дикцию: учить детей внятно и отчетливо произносить слова и словосочетания с естественной интонацией. Совершенствовать фонематический слух: учить детей называть слова с определенным звуком, находить слова с этим звуком в предложении, определять место звука в слове (в начале, в середине, в конце). Развивать интонационную сторону речи (мелодика, ритм, тембр, сила голоса, темп).</a:t>
                      </a:r>
                      <a:endParaRPr lang="ru-RU" sz="1600" b="1" kern="1200" dirty="0" smtClean="0">
                        <a:solidFill>
                          <a:schemeClr val="dk1"/>
                        </a:solidFill>
                        <a:effectLst/>
                        <a:latin typeface="Times New Roman" panose="02020603050405020304" pitchFamily="18" charset="0"/>
                        <a:ea typeface="+mn-ea"/>
                        <a:cs typeface="Times New Roman" panose="02020603050405020304" pitchFamily="18" charset="0"/>
                      </a:endParaRPr>
                    </a:p>
                    <a:p>
                      <a:pPr algn="just"/>
                      <a:endParaRPr lang="ru-RU" sz="1800" b="1" kern="1200" dirty="0" smtClean="0">
                        <a:solidFill>
                          <a:schemeClr val="dk1"/>
                        </a:solidFill>
                        <a:effectLst/>
                        <a:latin typeface="Times New Roman" panose="02020603050405020304" pitchFamily="18" charset="0"/>
                        <a:ea typeface="+mn-ea"/>
                        <a:cs typeface="Times New Roman" panose="02020603050405020304" pitchFamily="18" charset="0"/>
                      </a:endParaRPr>
                    </a:p>
                    <a:p>
                      <a:pPr algn="just"/>
                      <a:r>
                        <a:rPr lang="ru-RU" sz="1800" b="1" kern="1200" dirty="0" smtClean="0">
                          <a:solidFill>
                            <a:schemeClr val="dk1"/>
                          </a:solidFill>
                          <a:effectLst/>
                          <a:latin typeface="Times New Roman" panose="02020603050405020304" pitchFamily="18" charset="0"/>
                          <a:ea typeface="+mn-ea"/>
                          <a:cs typeface="Times New Roman" panose="02020603050405020304" pitchFamily="18" charset="0"/>
                        </a:rPr>
                        <a:t>Подготовка детей к обучению грамоте.</a:t>
                      </a:r>
                      <a:endParaRPr lang="ru-RU" sz="1800" kern="1200" dirty="0" smtClean="0">
                        <a:solidFill>
                          <a:schemeClr val="dk1"/>
                        </a:solidFill>
                        <a:effectLst/>
                        <a:latin typeface="Times New Roman" panose="02020603050405020304" pitchFamily="18" charset="0"/>
                        <a:ea typeface="+mn-ea"/>
                        <a:cs typeface="Times New Roman" panose="02020603050405020304" pitchFamily="18" charset="0"/>
                      </a:endParaRPr>
                    </a:p>
                    <a:p>
                      <a:pPr marL="0" indent="268288" algn="just"/>
                      <a:r>
                        <a:rPr lang="ru-RU" sz="1600" kern="1200" dirty="0" smtClean="0">
                          <a:solidFill>
                            <a:schemeClr val="dk1"/>
                          </a:solidFill>
                          <a:effectLst/>
                          <a:latin typeface="Times New Roman" panose="02020603050405020304" pitchFamily="18" charset="0"/>
                          <a:ea typeface="+mn-ea"/>
                          <a:cs typeface="Times New Roman" panose="02020603050405020304" pitchFamily="18" charset="0"/>
                        </a:rPr>
                        <a:t>Упражнять в составлении предложений из 2-4 слов, членении простых предложений на слова с указанием их последовательности. Учить делить слова на слоги, составлять слова из слогов, делить на слоги трехсложные слова с открытыми слогами. Знакомить детей с буквами. Учить детей чтению слогов, слов, простых предложений из 2-3 слов, выкладывать слова из букв разрезной азбуки и печатать слова различного слогового состава.</a:t>
                      </a:r>
                      <a:endParaRPr lang="ru-RU" sz="1600" kern="1200" dirty="0">
                        <a:solidFill>
                          <a:schemeClr val="dk1"/>
                        </a:solidFill>
                        <a:effectLst/>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2813191871"/>
                  </a:ext>
                </a:extLst>
              </a:tr>
            </a:tbl>
          </a:graphicData>
        </a:graphic>
      </p:graphicFrame>
    </p:spTree>
    <p:extLst>
      <p:ext uri="{BB962C8B-B14F-4D97-AF65-F5344CB8AC3E}">
        <p14:creationId xmlns:p14="http://schemas.microsoft.com/office/powerpoint/2010/main" val="29190042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avatars.mds.yandex.net/i?id=46e4957f95895db464c95992c9f2896a6150ddf1-10996738-images-thumbs&amp;n=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3"/>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15614" y="788278"/>
            <a:ext cx="12076386" cy="492122"/>
          </a:xfrm>
          <a:prstGeom prst="rect">
            <a:avLst/>
          </a:prstGeom>
        </p:spPr>
        <p:txBody>
          <a:bodyPr wrap="square">
            <a:spAutoFit/>
          </a:bodyPr>
          <a:lstStyle/>
          <a:p>
            <a:pPr indent="269875" algn="just">
              <a:lnSpc>
                <a:spcPct val="115000"/>
              </a:lnSpc>
              <a:spcAft>
                <a:spcPts val="0"/>
              </a:spcAft>
            </a:pP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Прямоугольник 3"/>
          <p:cNvSpPr/>
          <p:nvPr/>
        </p:nvSpPr>
        <p:spPr>
          <a:xfrm>
            <a:off x="0" y="0"/>
            <a:ext cx="12192000" cy="769441"/>
          </a:xfrm>
          <a:prstGeom prst="rect">
            <a:avLst/>
          </a:prstGeom>
        </p:spPr>
        <p:txBody>
          <a:bodyPr wrap="square">
            <a:spAutoFit/>
          </a:bodyPr>
          <a:lstStyle/>
          <a:p>
            <a:pPr lvl="0" algn="ctr" fontAlgn="base">
              <a:spcBef>
                <a:spcPct val="0"/>
              </a:spcBef>
              <a:spcAft>
                <a:spcPct val="0"/>
              </a:spcAft>
            </a:pPr>
            <a:r>
              <a:rPr lang="ru-RU" sz="4400" b="1" spc="50" dirty="0" smtClean="0">
                <a:ln w="11430"/>
                <a:solidFill>
                  <a:srgbClr val="FF0000"/>
                </a:solidFill>
                <a:effectLst>
                  <a:outerShdw blurRad="76200" dist="50800" dir="5400000" algn="tl" rotWithShape="0">
                    <a:srgbClr val="000000">
                      <a:alpha val="65000"/>
                    </a:srgbClr>
                  </a:outerShdw>
                </a:effectLst>
                <a:latin typeface="Times New Roman" pitchFamily="18" charset="0"/>
                <a:ea typeface="Times New Roman" pitchFamily="18" charset="0"/>
                <a:cs typeface="Times New Roman" pitchFamily="18" charset="0"/>
              </a:rPr>
              <a:t>ФОП ДО предлагает:</a:t>
            </a:r>
            <a:endParaRPr lang="ru-RU" sz="4400" b="1" spc="50" dirty="0">
              <a:ln w="11430"/>
              <a:solidFill>
                <a:srgbClr val="FF0000"/>
              </a:solidFill>
              <a:effectLst>
                <a:outerShdw blurRad="76200" dist="50800" dir="5400000" algn="tl" rotWithShape="0">
                  <a:srgbClr val="000000">
                    <a:alpha val="65000"/>
                  </a:srgbClr>
                </a:outerShdw>
              </a:effectLst>
              <a:latin typeface="Times New Roman" pitchFamily="18" charset="0"/>
              <a:ea typeface="Times New Roman" pitchFamily="18" charset="0"/>
              <a:cs typeface="Times New Roman" pitchFamily="18" charset="0"/>
            </a:endParaRPr>
          </a:p>
        </p:txBody>
      </p:sp>
      <p:sp>
        <p:nvSpPr>
          <p:cNvPr id="3" name="Прямоугольник 2"/>
          <p:cNvSpPr/>
          <p:nvPr/>
        </p:nvSpPr>
        <p:spPr>
          <a:xfrm>
            <a:off x="677916" y="3402135"/>
            <a:ext cx="8639503" cy="492122"/>
          </a:xfrm>
          <a:prstGeom prst="rect">
            <a:avLst/>
          </a:prstGeom>
        </p:spPr>
        <p:txBody>
          <a:bodyPr wrap="square">
            <a:spAutoFit/>
          </a:bodyPr>
          <a:lstStyle/>
          <a:p>
            <a:pPr indent="269875" algn="just">
              <a:lnSpc>
                <a:spcPct val="115000"/>
              </a:lnSpc>
              <a:spcAft>
                <a:spcPts val="0"/>
              </a:spcAft>
            </a:pP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Прямоугольник 4"/>
          <p:cNvSpPr/>
          <p:nvPr/>
        </p:nvSpPr>
        <p:spPr>
          <a:xfrm>
            <a:off x="0" y="788278"/>
            <a:ext cx="5328745" cy="1569660"/>
          </a:xfrm>
          <a:prstGeom prst="rect">
            <a:avLst/>
          </a:prstGeom>
        </p:spPr>
        <p:txBody>
          <a:bodyPr wrap="square">
            <a:spAutoFit/>
          </a:bodyPr>
          <a:lstStyle/>
          <a:p>
            <a:pPr indent="450215" algn="just" fontAlgn="base">
              <a:spcAft>
                <a:spcPts val="0"/>
              </a:spcAft>
            </a:pPr>
            <a:r>
              <a:rPr lang="ru-RU" sz="2400" b="1" kern="150" dirty="0">
                <a:solidFill>
                  <a:srgbClr val="00B050"/>
                </a:solidFill>
                <a:latin typeface="Times New Roman" panose="02020603050405020304" pitchFamily="18" charset="0"/>
                <a:ea typeface="Arial Unicode MS"/>
                <a:cs typeface="Mangal"/>
              </a:rPr>
              <a:t>1</a:t>
            </a:r>
            <a:r>
              <a:rPr lang="ru-RU" sz="2400" kern="150" dirty="0">
                <a:solidFill>
                  <a:srgbClr val="00B050"/>
                </a:solidFill>
                <a:latin typeface="Times New Roman" panose="02020603050405020304" pitchFamily="18" charset="0"/>
                <a:ea typeface="Arial Unicode MS"/>
                <a:cs typeface="Mangal"/>
              </a:rPr>
              <a:t>. </a:t>
            </a:r>
            <a:r>
              <a:rPr lang="ru-RU" sz="2400" b="1" kern="150" dirty="0">
                <a:solidFill>
                  <a:srgbClr val="00B050"/>
                </a:solidFill>
                <a:latin typeface="Times New Roman" panose="02020603050405020304" pitchFamily="18" charset="0"/>
                <a:ea typeface="Arial Unicode MS"/>
                <a:cs typeface="Mangal"/>
              </a:rPr>
              <a:t>Пропедевтическая работа (т.е. предварительная работа) с младшими дошкольниками по введению в грамоту</a:t>
            </a:r>
            <a:r>
              <a:rPr lang="ru-RU" sz="2400" kern="150" dirty="0">
                <a:solidFill>
                  <a:srgbClr val="00B050"/>
                </a:solidFill>
                <a:latin typeface="Times New Roman" panose="02020603050405020304" pitchFamily="18" charset="0"/>
                <a:ea typeface="Arial Unicode MS"/>
                <a:cs typeface="Mangal"/>
              </a:rPr>
              <a:t>.</a:t>
            </a:r>
            <a:endParaRPr lang="ru-RU" sz="24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Прямоугольник 5"/>
          <p:cNvSpPr/>
          <p:nvPr/>
        </p:nvSpPr>
        <p:spPr>
          <a:xfrm>
            <a:off x="5712372" y="788278"/>
            <a:ext cx="6096000" cy="1200329"/>
          </a:xfrm>
          <a:prstGeom prst="rect">
            <a:avLst/>
          </a:prstGeom>
        </p:spPr>
        <p:txBody>
          <a:bodyPr>
            <a:spAutoFit/>
          </a:bodyPr>
          <a:lstStyle/>
          <a:p>
            <a:r>
              <a:rPr lang="ru-RU" b="1" kern="150" dirty="0">
                <a:solidFill>
                  <a:srgbClr val="000000"/>
                </a:solidFill>
                <a:latin typeface="Times New Roman" panose="02020603050405020304" pitchFamily="18" charset="0"/>
                <a:ea typeface="Arial Unicode MS"/>
                <a:cs typeface="Mangal"/>
              </a:rPr>
              <a:t> </a:t>
            </a:r>
            <a:r>
              <a:rPr lang="ru-RU" sz="2400" b="1" kern="150" dirty="0">
                <a:solidFill>
                  <a:srgbClr val="00B050"/>
                </a:solidFill>
                <a:latin typeface="Times New Roman" panose="02020603050405020304" pitchFamily="18" charset="0"/>
                <a:ea typeface="Arial Unicode MS"/>
                <a:cs typeface="Mangal"/>
              </a:rPr>
              <a:t>2. Работа по развитию фонематической стороны речи с детьми и овладение основами грамоты.</a:t>
            </a:r>
            <a:endParaRPr lang="ru-RU" sz="2400" dirty="0">
              <a:solidFill>
                <a:srgbClr val="00B050"/>
              </a:solidFill>
            </a:endParaRPr>
          </a:p>
        </p:txBody>
      </p:sp>
      <p:sp>
        <p:nvSpPr>
          <p:cNvPr id="7" name="Прямоугольник 6"/>
          <p:cNvSpPr/>
          <p:nvPr/>
        </p:nvSpPr>
        <p:spPr>
          <a:xfrm>
            <a:off x="115614" y="2853644"/>
            <a:ext cx="2932386" cy="2677656"/>
          </a:xfrm>
          <a:prstGeom prst="rect">
            <a:avLst/>
          </a:prstGeom>
        </p:spPr>
        <p:txBody>
          <a:bodyPr wrap="square">
            <a:spAutoFit/>
          </a:bodyPr>
          <a:lstStyle/>
          <a:p>
            <a:r>
              <a:rPr lang="ru-RU" sz="2400" i="1" kern="150" dirty="0">
                <a:solidFill>
                  <a:srgbClr val="002060"/>
                </a:solidFill>
                <a:latin typeface="Times New Roman" panose="02020603050405020304" pitchFamily="18" charset="0"/>
                <a:ea typeface="Arial Unicode MS"/>
                <a:cs typeface="Mangal"/>
              </a:rPr>
              <a:t>Первым направлением</a:t>
            </a:r>
            <a:r>
              <a:rPr lang="ru-RU" sz="2400" kern="150" dirty="0">
                <a:solidFill>
                  <a:srgbClr val="002060"/>
                </a:solidFill>
                <a:latin typeface="Times New Roman" panose="02020603050405020304" pitchFamily="18" charset="0"/>
                <a:ea typeface="Arial Unicode MS"/>
                <a:cs typeface="Mangal"/>
              </a:rPr>
              <a:t> </a:t>
            </a:r>
            <a:r>
              <a:rPr lang="ru-RU" sz="2400" kern="150" dirty="0">
                <a:solidFill>
                  <a:srgbClr val="000000"/>
                </a:solidFill>
                <a:latin typeface="Times New Roman" panose="02020603050405020304" pitchFamily="18" charset="0"/>
                <a:ea typeface="Arial Unicode MS"/>
                <a:cs typeface="Mangal"/>
              </a:rPr>
              <a:t>работы стало развитие возможностей детей в звуковой культуре </a:t>
            </a:r>
            <a:r>
              <a:rPr lang="ru-RU" sz="2400" kern="150" dirty="0" smtClean="0">
                <a:solidFill>
                  <a:srgbClr val="000000"/>
                </a:solidFill>
                <a:latin typeface="Times New Roman" panose="02020603050405020304" pitchFamily="18" charset="0"/>
                <a:ea typeface="Arial Unicode MS"/>
                <a:cs typeface="Mangal"/>
              </a:rPr>
              <a:t>речи.</a:t>
            </a:r>
            <a:endParaRPr lang="ru-RU" sz="2400" dirty="0"/>
          </a:p>
        </p:txBody>
      </p:sp>
      <p:sp>
        <p:nvSpPr>
          <p:cNvPr id="8" name="Прямоугольник 7"/>
          <p:cNvSpPr/>
          <p:nvPr/>
        </p:nvSpPr>
        <p:spPr>
          <a:xfrm>
            <a:off x="3048000" y="2853644"/>
            <a:ext cx="2974428" cy="2677656"/>
          </a:xfrm>
          <a:prstGeom prst="rect">
            <a:avLst/>
          </a:prstGeom>
        </p:spPr>
        <p:txBody>
          <a:bodyPr wrap="square">
            <a:spAutoFit/>
          </a:bodyPr>
          <a:lstStyle/>
          <a:p>
            <a:r>
              <a:rPr lang="ru-RU" sz="2400" i="1" kern="150" dirty="0">
                <a:solidFill>
                  <a:srgbClr val="002060"/>
                </a:solidFill>
                <a:latin typeface="Times New Roman" panose="02020603050405020304" pitchFamily="18" charset="0"/>
                <a:ea typeface="Arial Unicode MS"/>
                <a:cs typeface="Mangal"/>
              </a:rPr>
              <a:t>Второе направление</a:t>
            </a:r>
            <a:r>
              <a:rPr lang="ru-RU" sz="2400" kern="150" dirty="0">
                <a:solidFill>
                  <a:srgbClr val="002060"/>
                </a:solidFill>
                <a:latin typeface="Times New Roman" panose="02020603050405020304" pitchFamily="18" charset="0"/>
                <a:ea typeface="Arial Unicode MS"/>
                <a:cs typeface="Mangal"/>
              </a:rPr>
              <a:t> </a:t>
            </a:r>
            <a:r>
              <a:rPr lang="ru-RU" sz="2400" kern="150" dirty="0">
                <a:solidFill>
                  <a:srgbClr val="000000"/>
                </a:solidFill>
                <a:latin typeface="Times New Roman" panose="02020603050405020304" pitchFamily="18" charset="0"/>
                <a:ea typeface="Arial Unicode MS"/>
                <a:cs typeface="Mangal"/>
              </a:rPr>
              <a:t>работы с детьми младшей группы - это развитие возможности управлять своими руками и пальцами. </a:t>
            </a:r>
            <a:endParaRPr lang="ru-RU" sz="2400" dirty="0"/>
          </a:p>
        </p:txBody>
      </p:sp>
      <p:cxnSp>
        <p:nvCxnSpPr>
          <p:cNvPr id="12" name="Прямая со стрелкой 11"/>
          <p:cNvCxnSpPr/>
          <p:nvPr/>
        </p:nvCxnSpPr>
        <p:spPr>
          <a:xfrm flipH="1">
            <a:off x="819807" y="2357938"/>
            <a:ext cx="646386" cy="35327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4" name="Прямая со стрелкой 13"/>
          <p:cNvCxnSpPr/>
          <p:nvPr/>
        </p:nvCxnSpPr>
        <p:spPr>
          <a:xfrm>
            <a:off x="3279228" y="2284575"/>
            <a:ext cx="717330" cy="48645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6" name="Прямоугольник 15"/>
          <p:cNvSpPr/>
          <p:nvPr/>
        </p:nvSpPr>
        <p:spPr>
          <a:xfrm>
            <a:off x="6353503" y="1991422"/>
            <a:ext cx="5013434" cy="1764394"/>
          </a:xfrm>
          <a:prstGeom prst="rect">
            <a:avLst/>
          </a:prstGeom>
        </p:spPr>
        <p:txBody>
          <a:bodyPr wrap="square">
            <a:spAutoFit/>
          </a:bodyPr>
          <a:lstStyle/>
          <a:p>
            <a:pPr indent="450215" algn="just" fontAlgn="base">
              <a:lnSpc>
                <a:spcPct val="115000"/>
              </a:lnSpc>
              <a:spcAft>
                <a:spcPts val="0"/>
              </a:spcAft>
            </a:pPr>
            <a:r>
              <a:rPr lang="ru-RU" sz="2400" kern="150" dirty="0">
                <a:solidFill>
                  <a:srgbClr val="000000"/>
                </a:solidFill>
                <a:latin typeface="Times New Roman" panose="02020603050405020304" pitchFamily="18" charset="0"/>
                <a:ea typeface="Arial Unicode MS"/>
                <a:cs typeface="Mangal"/>
              </a:rPr>
              <a:t>Этот период охватывает четыре возрастных группы – </a:t>
            </a:r>
            <a:r>
              <a:rPr lang="ru-RU" sz="2400" u="sng" kern="150" dirty="0">
                <a:solidFill>
                  <a:srgbClr val="000000"/>
                </a:solidFill>
                <a:latin typeface="Times New Roman" panose="02020603050405020304" pitchFamily="18" charset="0"/>
                <a:ea typeface="Arial Unicode MS"/>
                <a:cs typeface="Mangal"/>
              </a:rPr>
              <a:t>вторую младшую, среднюю</a:t>
            </a:r>
            <a:r>
              <a:rPr lang="ru-RU" sz="2400" kern="150" dirty="0">
                <a:solidFill>
                  <a:srgbClr val="000000"/>
                </a:solidFill>
                <a:latin typeface="Times New Roman" panose="02020603050405020304" pitchFamily="18" charset="0"/>
                <a:ea typeface="Arial Unicode MS"/>
                <a:cs typeface="Mangal"/>
              </a:rPr>
              <a:t>, </a:t>
            </a:r>
            <a:r>
              <a:rPr lang="ru-RU" sz="2400" u="sng" kern="150" dirty="0">
                <a:solidFill>
                  <a:srgbClr val="000000"/>
                </a:solidFill>
                <a:latin typeface="Times New Roman" panose="02020603050405020304" pitchFamily="18" charset="0"/>
                <a:ea typeface="Arial Unicode MS"/>
                <a:cs typeface="Mangal"/>
              </a:rPr>
              <a:t>старшую и</a:t>
            </a:r>
            <a:r>
              <a:rPr lang="ru-RU" sz="2400" kern="150" dirty="0">
                <a:solidFill>
                  <a:srgbClr val="000000"/>
                </a:solidFill>
                <a:latin typeface="Times New Roman" panose="02020603050405020304" pitchFamily="18" charset="0"/>
                <a:ea typeface="Arial Unicode MS"/>
                <a:cs typeface="Mangal"/>
              </a:rPr>
              <a:t> </a:t>
            </a:r>
            <a:r>
              <a:rPr lang="ru-RU" sz="2400" u="sng" kern="150" dirty="0">
                <a:solidFill>
                  <a:srgbClr val="000000"/>
                </a:solidFill>
                <a:latin typeface="Times New Roman" panose="02020603050405020304" pitchFamily="18" charset="0"/>
                <a:ea typeface="Arial Unicode MS"/>
                <a:cs typeface="Mangal"/>
              </a:rPr>
              <a:t>подготовительную.</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7" name="Рисунок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53503" y="3894257"/>
            <a:ext cx="4787988" cy="2553594"/>
          </a:xfrm>
          <a:prstGeom prst="rect">
            <a:avLst/>
          </a:prstGeom>
        </p:spPr>
      </p:pic>
    </p:spTree>
    <p:extLst>
      <p:ext uri="{BB962C8B-B14F-4D97-AF65-F5344CB8AC3E}">
        <p14:creationId xmlns:p14="http://schemas.microsoft.com/office/powerpoint/2010/main" val="19540610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avatars.mds.yandex.net/i?id=46e4957f95895db464c95992c9f2896a6150ddf1-10996738-images-thumbs&amp;n=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3"/>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15614" y="788278"/>
            <a:ext cx="12076386" cy="492122"/>
          </a:xfrm>
          <a:prstGeom prst="rect">
            <a:avLst/>
          </a:prstGeom>
        </p:spPr>
        <p:txBody>
          <a:bodyPr wrap="square">
            <a:spAutoFit/>
          </a:bodyPr>
          <a:lstStyle/>
          <a:p>
            <a:pPr indent="269875" algn="just">
              <a:lnSpc>
                <a:spcPct val="115000"/>
              </a:lnSpc>
              <a:spcAft>
                <a:spcPts val="0"/>
              </a:spcAft>
            </a:pP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Прямоугольник 3"/>
          <p:cNvSpPr/>
          <p:nvPr/>
        </p:nvSpPr>
        <p:spPr>
          <a:xfrm>
            <a:off x="0" y="0"/>
            <a:ext cx="12192000" cy="769441"/>
          </a:xfrm>
          <a:prstGeom prst="rect">
            <a:avLst/>
          </a:prstGeom>
        </p:spPr>
        <p:txBody>
          <a:bodyPr wrap="square">
            <a:spAutoFit/>
          </a:bodyPr>
          <a:lstStyle/>
          <a:p>
            <a:pPr lvl="0" algn="ctr" fontAlgn="base">
              <a:spcBef>
                <a:spcPct val="0"/>
              </a:spcBef>
              <a:spcAft>
                <a:spcPct val="0"/>
              </a:spcAft>
            </a:pPr>
            <a:r>
              <a:rPr lang="ru-RU" sz="4400" b="1" spc="50" dirty="0" smtClean="0">
                <a:ln w="11430"/>
                <a:solidFill>
                  <a:srgbClr val="FF0000"/>
                </a:solidFill>
                <a:effectLst>
                  <a:outerShdw blurRad="76200" dist="50800" dir="5400000" algn="tl" rotWithShape="0">
                    <a:srgbClr val="000000">
                      <a:alpha val="65000"/>
                    </a:srgbClr>
                  </a:outerShdw>
                </a:effectLst>
                <a:latin typeface="Times New Roman" pitchFamily="18" charset="0"/>
                <a:ea typeface="Times New Roman" pitchFamily="18" charset="0"/>
                <a:cs typeface="Times New Roman" pitchFamily="18" charset="0"/>
              </a:rPr>
              <a:t>В результате, к концу 7 –</a:t>
            </a:r>
            <a:r>
              <a:rPr lang="ru-RU" sz="4400" b="1" spc="50" dirty="0" err="1" smtClean="0">
                <a:ln w="11430"/>
                <a:solidFill>
                  <a:srgbClr val="FF0000"/>
                </a:solidFill>
                <a:effectLst>
                  <a:outerShdw blurRad="76200" dist="50800" dir="5400000" algn="tl" rotWithShape="0">
                    <a:srgbClr val="000000">
                      <a:alpha val="65000"/>
                    </a:srgbClr>
                  </a:outerShdw>
                </a:effectLst>
                <a:latin typeface="Times New Roman" pitchFamily="18" charset="0"/>
                <a:ea typeface="Times New Roman" pitchFamily="18" charset="0"/>
                <a:cs typeface="Times New Roman" pitchFamily="18" charset="0"/>
              </a:rPr>
              <a:t>го</a:t>
            </a:r>
            <a:r>
              <a:rPr lang="ru-RU" sz="4400" b="1" spc="50" dirty="0" smtClean="0">
                <a:ln w="11430"/>
                <a:solidFill>
                  <a:srgbClr val="FF0000"/>
                </a:solidFill>
                <a:effectLst>
                  <a:outerShdw blurRad="76200" dist="50800" dir="5400000" algn="tl" rotWithShape="0">
                    <a:srgbClr val="000000">
                      <a:alpha val="65000"/>
                    </a:srgbClr>
                  </a:outerShdw>
                </a:effectLst>
                <a:latin typeface="Times New Roman" pitchFamily="18" charset="0"/>
                <a:ea typeface="Times New Roman" pitchFamily="18" charset="0"/>
                <a:cs typeface="Times New Roman" pitchFamily="18" charset="0"/>
              </a:rPr>
              <a:t> года жизни:</a:t>
            </a:r>
            <a:endParaRPr lang="ru-RU" sz="4400" b="1" spc="50" dirty="0">
              <a:ln w="11430"/>
              <a:solidFill>
                <a:srgbClr val="FF0000"/>
              </a:solidFill>
              <a:effectLst>
                <a:outerShdw blurRad="76200" dist="50800" dir="5400000" algn="tl" rotWithShape="0">
                  <a:srgbClr val="000000">
                    <a:alpha val="65000"/>
                  </a:srgbClr>
                </a:outerShdw>
              </a:effectLst>
              <a:latin typeface="Times New Roman" pitchFamily="18" charset="0"/>
              <a:ea typeface="Times New Roman" pitchFamily="18" charset="0"/>
              <a:cs typeface="Times New Roman" pitchFamily="18" charset="0"/>
            </a:endParaRPr>
          </a:p>
        </p:txBody>
      </p:sp>
      <p:sp>
        <p:nvSpPr>
          <p:cNvPr id="3" name="Прямоугольник 2"/>
          <p:cNvSpPr/>
          <p:nvPr/>
        </p:nvSpPr>
        <p:spPr>
          <a:xfrm>
            <a:off x="677916" y="3402135"/>
            <a:ext cx="8639503" cy="492122"/>
          </a:xfrm>
          <a:prstGeom prst="rect">
            <a:avLst/>
          </a:prstGeom>
        </p:spPr>
        <p:txBody>
          <a:bodyPr wrap="square">
            <a:spAutoFit/>
          </a:bodyPr>
          <a:lstStyle/>
          <a:p>
            <a:pPr indent="269875" algn="just">
              <a:lnSpc>
                <a:spcPct val="115000"/>
              </a:lnSpc>
              <a:spcAft>
                <a:spcPts val="0"/>
              </a:spcAft>
            </a:pP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7" name="Рисунок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74960" y="3649182"/>
            <a:ext cx="4426408" cy="2911069"/>
          </a:xfrm>
          <a:prstGeom prst="rect">
            <a:avLst/>
          </a:prstGeom>
        </p:spPr>
      </p:pic>
      <p:sp>
        <p:nvSpPr>
          <p:cNvPr id="9" name="Прямоугольник 8"/>
          <p:cNvSpPr/>
          <p:nvPr/>
        </p:nvSpPr>
        <p:spPr>
          <a:xfrm>
            <a:off x="352095" y="837548"/>
            <a:ext cx="11645464" cy="3957302"/>
          </a:xfrm>
          <a:prstGeom prst="rect">
            <a:avLst/>
          </a:prstGeom>
        </p:spPr>
        <p:txBody>
          <a:bodyPr wrap="square">
            <a:spAutoFit/>
          </a:bodyPr>
          <a:lstStyle/>
          <a:p>
            <a:pPr indent="358775" algn="just">
              <a:lnSpc>
                <a:spcPct val="115000"/>
              </a:lnSpc>
              <a:spcAft>
                <a:spcPts val="0"/>
              </a:spcAft>
              <a:buFont typeface="Arial" panose="020B0604020202020204" pitchFamily="34" charset="0"/>
              <a:buChar char="•"/>
            </a:pPr>
            <a:r>
              <a:rPr lang="ru-RU" sz="2000" dirty="0">
                <a:latin typeface="Times New Roman" panose="02020603050405020304" pitchFamily="18" charset="0"/>
                <a:ea typeface="Calibri" panose="020F0502020204030204" pitchFamily="34" charset="0"/>
                <a:cs typeface="Times New Roman" panose="02020603050405020304" pitchFamily="18" charset="0"/>
              </a:rPr>
              <a:t>ребенок ведет диалог со взрослыми и сверстниками, может организовать детей на совместную деятельность</a:t>
            </a:r>
            <a:r>
              <a:rPr lang="ru-RU" sz="2000" dirty="0" smtClean="0">
                <a:latin typeface="Times New Roman" panose="02020603050405020304" pitchFamily="18" charset="0"/>
                <a:ea typeface="Calibri" panose="020F0502020204030204" pitchFamily="34" charset="0"/>
                <a:cs typeface="Times New Roman" panose="02020603050405020304" pitchFamily="18" charset="0"/>
              </a:rPr>
              <a:t>;</a:t>
            </a:r>
          </a:p>
          <a:p>
            <a:pPr indent="358775" algn="just">
              <a:lnSpc>
                <a:spcPct val="115000"/>
              </a:lnSpc>
              <a:spcAft>
                <a:spcPts val="0"/>
              </a:spcAft>
              <a:buFont typeface="Arial" panose="020B0604020202020204" pitchFamily="34" charset="0"/>
              <a:buChar char="•"/>
            </a:pPr>
            <a:r>
              <a:rPr lang="ru-RU"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ru-RU" sz="2000" dirty="0">
                <a:latin typeface="Times New Roman" panose="02020603050405020304" pitchFamily="18" charset="0"/>
                <a:ea typeface="Calibri" panose="020F0502020204030204" pitchFamily="34" charset="0"/>
                <a:cs typeface="Times New Roman" panose="02020603050405020304" pitchFamily="18" charset="0"/>
              </a:rPr>
              <a:t>задает вопросы, интересуется мнением других, расспрашивает об их деятельности и событиях жизни</a:t>
            </a:r>
            <a:r>
              <a:rPr lang="ru-RU" sz="2000" dirty="0" smtClean="0">
                <a:latin typeface="Times New Roman" panose="02020603050405020304" pitchFamily="18" charset="0"/>
                <a:ea typeface="Calibri" panose="020F0502020204030204" pitchFamily="34" charset="0"/>
                <a:cs typeface="Times New Roman" panose="02020603050405020304" pitchFamily="18" charset="0"/>
              </a:rPr>
              <a:t>;</a:t>
            </a:r>
          </a:p>
          <a:p>
            <a:pPr indent="358775" algn="just">
              <a:lnSpc>
                <a:spcPct val="115000"/>
              </a:lnSpc>
              <a:spcAft>
                <a:spcPts val="0"/>
              </a:spcAft>
              <a:buFont typeface="Arial" panose="020B0604020202020204" pitchFamily="34" charset="0"/>
              <a:buChar char="•"/>
            </a:pPr>
            <a:r>
              <a:rPr lang="ru-RU"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ru-RU" sz="2000" dirty="0">
                <a:latin typeface="Times New Roman" panose="02020603050405020304" pitchFamily="18" charset="0"/>
                <a:ea typeface="Calibri" panose="020F0502020204030204" pitchFamily="34" charset="0"/>
                <a:cs typeface="Times New Roman" panose="02020603050405020304" pitchFamily="18" charset="0"/>
              </a:rPr>
              <a:t>участвует в разгадывании кроссвордов, ребусов, предлагает словесные игры, </a:t>
            </a:r>
            <a:r>
              <a:rPr lang="ru-RU" sz="2000" b="1" dirty="0">
                <a:latin typeface="Times New Roman" panose="02020603050405020304" pitchFamily="18" charset="0"/>
                <a:ea typeface="Calibri" panose="020F0502020204030204" pitchFamily="34" charset="0"/>
                <a:cs typeface="Times New Roman" panose="02020603050405020304" pitchFamily="18" charset="0"/>
              </a:rPr>
              <a:t>читает слова,</a:t>
            </a:r>
            <a:r>
              <a:rPr lang="ru-RU" sz="2000" dirty="0">
                <a:latin typeface="Times New Roman" panose="02020603050405020304" pitchFamily="18" charset="0"/>
                <a:ea typeface="Calibri" panose="020F0502020204030204" pitchFamily="34" charset="0"/>
                <a:cs typeface="Times New Roman" panose="02020603050405020304" pitchFamily="18" charset="0"/>
              </a:rPr>
              <a:t> </a:t>
            </a:r>
            <a:r>
              <a:rPr lang="ru-RU" sz="2000" b="1" dirty="0">
                <a:latin typeface="Times New Roman" panose="02020603050405020304" pitchFamily="18" charset="0"/>
                <a:ea typeface="Calibri" panose="020F0502020204030204" pitchFamily="34" charset="0"/>
                <a:cs typeface="Times New Roman" panose="02020603050405020304" pitchFamily="18" charset="0"/>
              </a:rPr>
              <a:t>может написать свое имя печатными буквами</a:t>
            </a:r>
            <a:r>
              <a:rPr lang="ru-RU" sz="2000" dirty="0">
                <a:latin typeface="Times New Roman" panose="02020603050405020304" pitchFamily="18" charset="0"/>
                <a:ea typeface="Calibri" panose="020F0502020204030204" pitchFamily="34" charset="0"/>
                <a:cs typeface="Times New Roman" panose="02020603050405020304" pitchFamily="18" charset="0"/>
              </a:rPr>
              <a:t>, проявляет интерес к речевому творчеству</a:t>
            </a:r>
            <a:r>
              <a:rPr lang="ru-RU" sz="2000" dirty="0" smtClean="0">
                <a:latin typeface="Times New Roman" panose="02020603050405020304" pitchFamily="18" charset="0"/>
                <a:ea typeface="Calibri" panose="020F0502020204030204" pitchFamily="34" charset="0"/>
                <a:cs typeface="Times New Roman" panose="02020603050405020304" pitchFamily="18" charset="0"/>
              </a:rPr>
              <a:t>;</a:t>
            </a:r>
          </a:p>
          <a:p>
            <a:pPr indent="358775" algn="just">
              <a:lnSpc>
                <a:spcPct val="115000"/>
              </a:lnSpc>
              <a:spcAft>
                <a:spcPts val="0"/>
              </a:spcAft>
              <a:buFont typeface="Arial" panose="020B0604020202020204" pitchFamily="34" charset="0"/>
              <a:buChar char="•"/>
            </a:pPr>
            <a:r>
              <a:rPr lang="ru-RU"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ru-RU" sz="2000" dirty="0">
                <a:latin typeface="Times New Roman" panose="02020603050405020304" pitchFamily="18" charset="0"/>
                <a:ea typeface="Calibri" panose="020F0502020204030204" pitchFamily="34" charset="0"/>
                <a:cs typeface="Times New Roman" panose="02020603050405020304" pitchFamily="18" charset="0"/>
              </a:rPr>
              <a:t>в коллективных обсуждениях выдвигает гипотезы, использует речевые формы убеждения, владеет культурными формами выражения несогласия с мнением собеседника</a:t>
            </a:r>
            <a:r>
              <a:rPr lang="ru-RU" sz="2000" dirty="0" smtClean="0">
                <a:latin typeface="Times New Roman" panose="02020603050405020304" pitchFamily="18" charset="0"/>
                <a:ea typeface="Calibri" panose="020F0502020204030204" pitchFamily="34" charset="0"/>
                <a:cs typeface="Times New Roman" panose="02020603050405020304" pitchFamily="18" charset="0"/>
              </a:rPr>
              <a:t>;</a:t>
            </a:r>
          </a:p>
          <a:p>
            <a:pPr indent="358775" algn="just">
              <a:lnSpc>
                <a:spcPct val="115000"/>
              </a:lnSpc>
              <a:spcAft>
                <a:spcPts val="0"/>
              </a:spcAft>
              <a:buFont typeface="Arial" panose="020B0604020202020204" pitchFamily="34" charset="0"/>
              <a:buChar char="•"/>
            </a:pPr>
            <a:r>
              <a:rPr lang="ru-RU"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ru-RU" sz="2000" dirty="0">
                <a:latin typeface="Times New Roman" panose="02020603050405020304" pitchFamily="18" charset="0"/>
                <a:ea typeface="Calibri" panose="020F0502020204030204" pitchFamily="34" charset="0"/>
                <a:cs typeface="Times New Roman" panose="02020603050405020304" pitchFamily="18" charset="0"/>
              </a:rPr>
              <a:t>умеет принять позицию собеседника; </a:t>
            </a:r>
            <a:endParaRPr lang="ru-RU" sz="2000" dirty="0" smtClean="0">
              <a:latin typeface="Times New Roman" panose="02020603050405020304" pitchFamily="18" charset="0"/>
              <a:ea typeface="Calibri" panose="020F0502020204030204" pitchFamily="34" charset="0"/>
              <a:cs typeface="Times New Roman" panose="02020603050405020304" pitchFamily="18" charset="0"/>
            </a:endParaRPr>
          </a:p>
          <a:p>
            <a:pPr indent="358775" algn="just">
              <a:lnSpc>
                <a:spcPct val="115000"/>
              </a:lnSpc>
              <a:spcAft>
                <a:spcPts val="0"/>
              </a:spcAft>
              <a:buFont typeface="Arial" panose="020B0604020202020204" pitchFamily="34" charset="0"/>
              <a:buChar char="•"/>
            </a:pPr>
            <a:r>
              <a:rPr lang="ru-RU" sz="2000" dirty="0" smtClean="0">
                <a:latin typeface="Times New Roman" panose="02020603050405020304" pitchFamily="18" charset="0"/>
                <a:ea typeface="Calibri" panose="020F0502020204030204" pitchFamily="34" charset="0"/>
                <a:cs typeface="Times New Roman" panose="02020603050405020304" pitchFamily="18" charset="0"/>
              </a:rPr>
              <a:t>успешен </a:t>
            </a:r>
            <a:r>
              <a:rPr lang="ru-RU" sz="2000" dirty="0">
                <a:latin typeface="Times New Roman" panose="02020603050405020304" pitchFamily="18" charset="0"/>
                <a:ea typeface="Calibri" panose="020F0502020204030204" pitchFamily="34" charset="0"/>
                <a:cs typeface="Times New Roman" panose="02020603050405020304" pitchFamily="18" charset="0"/>
              </a:rPr>
              <a:t>в творческой речевой деятельности: </a:t>
            </a:r>
            <a:r>
              <a:rPr lang="ru-RU" sz="2000" dirty="0" smtClean="0">
                <a:latin typeface="Times New Roman" panose="02020603050405020304" pitchFamily="18" charset="0"/>
                <a:ea typeface="Calibri" panose="020F0502020204030204" pitchFamily="34" charset="0"/>
                <a:cs typeface="Times New Roman" panose="02020603050405020304" pitchFamily="18" charset="0"/>
              </a:rPr>
              <a:t>сочиняет</a:t>
            </a:r>
          </a:p>
          <a:p>
            <a:pPr algn="just">
              <a:lnSpc>
                <a:spcPct val="115000"/>
              </a:lnSpc>
              <a:spcAft>
                <a:spcPts val="0"/>
              </a:spcAft>
            </a:pPr>
            <a:r>
              <a:rPr lang="ru-RU"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ru-RU" sz="2000" dirty="0">
                <a:latin typeface="Times New Roman" panose="02020603050405020304" pitchFamily="18" charset="0"/>
                <a:ea typeface="Calibri" panose="020F0502020204030204" pitchFamily="34" charset="0"/>
                <a:cs typeface="Times New Roman" panose="02020603050405020304" pitchFamily="18" charset="0"/>
              </a:rPr>
              <a:t>загадки, сказки, рассказы, планирует сюжеты творческих игр; </a:t>
            </a:r>
            <a:endParaRPr lang="ru-RU" sz="2000" dirty="0" smtClean="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Прямоугольник 9"/>
          <p:cNvSpPr/>
          <p:nvPr/>
        </p:nvSpPr>
        <p:spPr>
          <a:xfrm>
            <a:off x="352095" y="4720646"/>
            <a:ext cx="5561814" cy="1839606"/>
          </a:xfrm>
          <a:prstGeom prst="rect">
            <a:avLst/>
          </a:prstGeom>
        </p:spPr>
        <p:txBody>
          <a:bodyPr wrap="square">
            <a:spAutoFit/>
          </a:bodyPr>
          <a:lstStyle/>
          <a:p>
            <a:pPr marL="84138" indent="274638" algn="just">
              <a:lnSpc>
                <a:spcPct val="115000"/>
              </a:lnSpc>
              <a:spcAft>
                <a:spcPts val="0"/>
              </a:spcAft>
              <a:buFont typeface="Arial" panose="020B0604020202020204" pitchFamily="34" charset="0"/>
              <a:buChar char="•"/>
            </a:pPr>
            <a:r>
              <a:rPr lang="ru-RU" sz="2000" dirty="0">
                <a:latin typeface="Times New Roman" panose="02020603050405020304" pitchFamily="18" charset="0"/>
                <a:ea typeface="Calibri" panose="020F0502020204030204" pitchFamily="34" charset="0"/>
                <a:cs typeface="Times New Roman" panose="02020603050405020304" pitchFamily="18" charset="0"/>
              </a:rPr>
              <a:t>речь чистая, грамматически правильная, выразительная, владеет звуковым анализом слов; </a:t>
            </a:r>
          </a:p>
          <a:p>
            <a:pPr marL="84138" indent="274638" algn="just">
              <a:lnSpc>
                <a:spcPct val="115000"/>
              </a:lnSpc>
              <a:spcAft>
                <a:spcPts val="0"/>
              </a:spcAft>
              <a:buFont typeface="Arial" panose="020B0604020202020204" pitchFamily="34" charset="0"/>
              <a:buChar char="•"/>
            </a:pPr>
            <a:r>
              <a:rPr lang="ru-RU" sz="2000" dirty="0">
                <a:latin typeface="Times New Roman" panose="02020603050405020304" pitchFamily="18" charset="0"/>
                <a:ea typeface="Calibri" panose="020F0502020204030204" pitchFamily="34" charset="0"/>
                <a:cs typeface="Times New Roman" panose="02020603050405020304" pitchFamily="18" charset="0"/>
              </a:rPr>
              <a:t>проявляет устойчивый интерес к литературе, имеет предпочтения в жанрах литературы.</a:t>
            </a:r>
            <a:endParaRPr lang="ru-RU" sz="2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600593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avatars.mds.yandex.net/i?id=46e4957f95895db464c95992c9f2896a6150ddf1-10996738-images-thumbs&amp;n=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3"/>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15614" y="788278"/>
            <a:ext cx="12076386" cy="492122"/>
          </a:xfrm>
          <a:prstGeom prst="rect">
            <a:avLst/>
          </a:prstGeom>
        </p:spPr>
        <p:txBody>
          <a:bodyPr wrap="square">
            <a:spAutoFit/>
          </a:bodyPr>
          <a:lstStyle/>
          <a:p>
            <a:pPr indent="269875" algn="just">
              <a:lnSpc>
                <a:spcPct val="115000"/>
              </a:lnSpc>
              <a:spcAft>
                <a:spcPts val="0"/>
              </a:spcAft>
            </a:pP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Прямоугольник 3"/>
          <p:cNvSpPr/>
          <p:nvPr/>
        </p:nvSpPr>
        <p:spPr>
          <a:xfrm>
            <a:off x="0" y="0"/>
            <a:ext cx="12192000" cy="769441"/>
          </a:xfrm>
          <a:prstGeom prst="rect">
            <a:avLst/>
          </a:prstGeom>
        </p:spPr>
        <p:txBody>
          <a:bodyPr wrap="square">
            <a:spAutoFit/>
          </a:bodyPr>
          <a:lstStyle/>
          <a:p>
            <a:pPr lvl="0" algn="ctr" fontAlgn="base">
              <a:spcBef>
                <a:spcPct val="0"/>
              </a:spcBef>
              <a:spcAft>
                <a:spcPct val="0"/>
              </a:spcAft>
            </a:pPr>
            <a:r>
              <a:rPr lang="ru-RU" sz="4400" b="1" spc="50" dirty="0" smtClean="0">
                <a:ln w="11430"/>
                <a:solidFill>
                  <a:srgbClr val="FF0000"/>
                </a:solidFill>
                <a:effectLst>
                  <a:outerShdw blurRad="76200" dist="50800" dir="5400000" algn="tl" rotWithShape="0">
                    <a:srgbClr val="000000">
                      <a:alpha val="65000"/>
                    </a:srgbClr>
                  </a:outerShdw>
                </a:effectLst>
                <a:latin typeface="Times New Roman" pitchFamily="18" charset="0"/>
                <a:ea typeface="Times New Roman" pitchFamily="18" charset="0"/>
                <a:cs typeface="Times New Roman" pitchFamily="18" charset="0"/>
              </a:rPr>
              <a:t>Культура речи</a:t>
            </a:r>
            <a:endParaRPr lang="ru-RU" sz="4400" b="1" spc="50" dirty="0">
              <a:ln w="11430"/>
              <a:solidFill>
                <a:srgbClr val="FF0000"/>
              </a:solidFill>
              <a:effectLst>
                <a:outerShdw blurRad="76200" dist="50800" dir="5400000" algn="tl" rotWithShape="0">
                  <a:srgbClr val="000000">
                    <a:alpha val="65000"/>
                  </a:srgbClr>
                </a:outerShdw>
              </a:effectLst>
              <a:latin typeface="Times New Roman" pitchFamily="18" charset="0"/>
              <a:ea typeface="Times New Roman" pitchFamily="18" charset="0"/>
              <a:cs typeface="Times New Roman" pitchFamily="18" charset="0"/>
            </a:endParaRPr>
          </a:p>
        </p:txBody>
      </p:sp>
      <p:sp>
        <p:nvSpPr>
          <p:cNvPr id="3" name="Прямоугольник 2"/>
          <p:cNvSpPr/>
          <p:nvPr/>
        </p:nvSpPr>
        <p:spPr>
          <a:xfrm>
            <a:off x="677916" y="3402135"/>
            <a:ext cx="8639503" cy="492122"/>
          </a:xfrm>
          <a:prstGeom prst="rect">
            <a:avLst/>
          </a:prstGeom>
        </p:spPr>
        <p:txBody>
          <a:bodyPr wrap="square">
            <a:spAutoFit/>
          </a:bodyPr>
          <a:lstStyle/>
          <a:p>
            <a:pPr indent="269875" algn="just">
              <a:lnSpc>
                <a:spcPct val="115000"/>
              </a:lnSpc>
              <a:spcAft>
                <a:spcPts val="0"/>
              </a:spcAft>
            </a:pP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Прямоугольник 12"/>
          <p:cNvSpPr/>
          <p:nvPr/>
        </p:nvSpPr>
        <p:spPr>
          <a:xfrm>
            <a:off x="115614" y="808284"/>
            <a:ext cx="11524593" cy="3038589"/>
          </a:xfrm>
          <a:prstGeom prst="rect">
            <a:avLst/>
          </a:prstGeom>
        </p:spPr>
        <p:txBody>
          <a:bodyPr wrap="square">
            <a:spAutoFit/>
          </a:bodyPr>
          <a:lstStyle/>
          <a:p>
            <a:pPr indent="270510" algn="just">
              <a:lnSpc>
                <a:spcPct val="115000"/>
              </a:lnSpc>
              <a:spcAft>
                <a:spcPts val="0"/>
              </a:spcAft>
            </a:pPr>
            <a:r>
              <a:rPr lang="ru-RU" sz="24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Культура речи</a:t>
            </a:r>
            <a:r>
              <a:rPr lang="ru-RU" sz="2400" dirty="0">
                <a:latin typeface="Times New Roman" panose="02020603050405020304" pitchFamily="18" charset="0"/>
                <a:ea typeface="Times New Roman" panose="02020603050405020304" pitchFamily="18" charset="0"/>
                <a:cs typeface="Times New Roman" panose="02020603050405020304" pitchFamily="18" charset="0"/>
              </a:rPr>
              <a:t> — это умение правильно, в соответствии с содержанием излагаемого, с учетом условий речевого общения и цели высказывания, пользоваться всеми языковыми средствами (звуковыми, в том числе интонацией, лексическим запасом, грамматическими формами).    </a:t>
            </a:r>
            <a:endParaRPr lang="ru-RU" sz="2400" dirty="0">
              <a:latin typeface="Calibri" panose="020F0502020204030204" pitchFamily="34" charset="0"/>
              <a:ea typeface="Calibri" panose="020F0502020204030204" pitchFamily="34" charset="0"/>
              <a:cs typeface="Times New Roman" panose="02020603050405020304" pitchFamily="18" charset="0"/>
            </a:endParaRPr>
          </a:p>
          <a:p>
            <a:pPr indent="270510" algn="just">
              <a:lnSpc>
                <a:spcPct val="115000"/>
              </a:lnSpc>
              <a:spcAft>
                <a:spcPts val="0"/>
              </a:spcAft>
            </a:pPr>
            <a:r>
              <a:rPr lang="ru-RU" sz="2400" dirty="0">
                <a:latin typeface="Times New Roman" panose="02020603050405020304" pitchFamily="18" charset="0"/>
                <a:ea typeface="Times New Roman" panose="02020603050405020304" pitchFamily="18" charset="0"/>
                <a:cs typeface="Times New Roman" panose="02020603050405020304" pitchFamily="18" charset="0"/>
              </a:rPr>
              <a:t>В условиях реализации ФОП ДО новой является необходимость решения речевых задач в контексте детской деятельности (игры, детского исследования, труда, экспериментирования), не переводя ее в учебную по форме и методам воздействия.</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5" name="Рисунок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45754" y="4065098"/>
            <a:ext cx="8454991" cy="2527295"/>
          </a:xfrm>
          <a:prstGeom prst="rect">
            <a:avLst/>
          </a:prstGeom>
        </p:spPr>
      </p:pic>
    </p:spTree>
    <p:extLst>
      <p:ext uri="{BB962C8B-B14F-4D97-AF65-F5344CB8AC3E}">
        <p14:creationId xmlns:p14="http://schemas.microsoft.com/office/powerpoint/2010/main" val="39631136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avatars.mds.yandex.net/i?id=46e4957f95895db464c95992c9f2896a6150ddf1-10996738-images-thumbs&amp;n=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607" y="0"/>
            <a:ext cx="12192000" cy="6858003"/>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15614" y="788278"/>
            <a:ext cx="12076386" cy="492122"/>
          </a:xfrm>
          <a:prstGeom prst="rect">
            <a:avLst/>
          </a:prstGeom>
        </p:spPr>
        <p:txBody>
          <a:bodyPr wrap="square">
            <a:spAutoFit/>
          </a:bodyPr>
          <a:lstStyle/>
          <a:p>
            <a:pPr indent="269875" algn="just">
              <a:lnSpc>
                <a:spcPct val="115000"/>
              </a:lnSpc>
              <a:spcAft>
                <a:spcPts val="0"/>
              </a:spcAft>
            </a:pP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Прямоугольник 3"/>
          <p:cNvSpPr/>
          <p:nvPr/>
        </p:nvSpPr>
        <p:spPr>
          <a:xfrm>
            <a:off x="0" y="0"/>
            <a:ext cx="12192000" cy="2123658"/>
          </a:xfrm>
          <a:prstGeom prst="rect">
            <a:avLst/>
          </a:prstGeom>
        </p:spPr>
        <p:txBody>
          <a:bodyPr wrap="square">
            <a:spAutoFit/>
          </a:bodyPr>
          <a:lstStyle/>
          <a:p>
            <a:pPr lvl="0" algn="ctr" fontAlgn="base">
              <a:spcBef>
                <a:spcPct val="0"/>
              </a:spcBef>
              <a:spcAft>
                <a:spcPct val="0"/>
              </a:spcAft>
            </a:pPr>
            <a:r>
              <a:rPr lang="ru-RU" sz="4400" b="1" spc="50" dirty="0" smtClean="0">
                <a:ln w="11430"/>
                <a:solidFill>
                  <a:srgbClr val="FF0000"/>
                </a:solidFill>
                <a:effectLst>
                  <a:outerShdw blurRad="76200" dist="50800" dir="5400000" algn="tl" rotWithShape="0">
                    <a:srgbClr val="000000">
                      <a:alpha val="65000"/>
                    </a:srgbClr>
                  </a:outerShdw>
                </a:effectLst>
                <a:latin typeface="Times New Roman" pitchFamily="18" charset="0"/>
                <a:ea typeface="Times New Roman" pitchFamily="18" charset="0"/>
                <a:cs typeface="Times New Roman" pitchFamily="18" charset="0"/>
              </a:rPr>
              <a:t>Речевое общение в дошкольном возрасте осуществляется в </a:t>
            </a:r>
            <a:r>
              <a:rPr lang="ru-RU" sz="4400" b="1" i="1" spc="50" dirty="0" smtClean="0">
                <a:ln w="11430"/>
                <a:solidFill>
                  <a:srgbClr val="FF0000"/>
                </a:solidFill>
                <a:effectLst>
                  <a:outerShdw blurRad="76200" dist="50800" dir="5400000" algn="tl" rotWithShape="0">
                    <a:srgbClr val="000000">
                      <a:alpha val="65000"/>
                    </a:srgbClr>
                  </a:outerShdw>
                </a:effectLst>
                <a:latin typeface="Times New Roman" pitchFamily="18" charset="0"/>
                <a:ea typeface="Times New Roman" pitchFamily="18" charset="0"/>
                <a:cs typeface="Times New Roman" pitchFamily="18" charset="0"/>
              </a:rPr>
              <a:t>разных видах деятельности</a:t>
            </a:r>
            <a:r>
              <a:rPr lang="ru-RU" sz="4400" b="1" spc="50" dirty="0" smtClean="0">
                <a:ln w="11430"/>
                <a:solidFill>
                  <a:srgbClr val="FF0000"/>
                </a:solidFill>
                <a:effectLst>
                  <a:outerShdw blurRad="76200" dist="50800" dir="5400000" algn="tl" rotWithShape="0">
                    <a:srgbClr val="000000">
                      <a:alpha val="65000"/>
                    </a:srgbClr>
                  </a:outerShdw>
                </a:effectLst>
                <a:latin typeface="Times New Roman" pitchFamily="18" charset="0"/>
                <a:ea typeface="Times New Roman" pitchFamily="18" charset="0"/>
                <a:cs typeface="Times New Roman" pitchFamily="18" charset="0"/>
              </a:rPr>
              <a:t>:</a:t>
            </a:r>
            <a:endParaRPr lang="ru-RU" sz="4400" b="1" spc="50" dirty="0">
              <a:ln w="11430"/>
              <a:solidFill>
                <a:srgbClr val="FF0000"/>
              </a:solidFill>
              <a:effectLst>
                <a:outerShdw blurRad="76200" dist="50800" dir="5400000" algn="tl" rotWithShape="0">
                  <a:srgbClr val="000000">
                    <a:alpha val="65000"/>
                  </a:srgbClr>
                </a:outerShdw>
              </a:effectLst>
              <a:latin typeface="Times New Roman" pitchFamily="18" charset="0"/>
              <a:ea typeface="Times New Roman" pitchFamily="18" charset="0"/>
              <a:cs typeface="Times New Roman" pitchFamily="18" charset="0"/>
            </a:endParaRPr>
          </a:p>
        </p:txBody>
      </p:sp>
      <p:sp>
        <p:nvSpPr>
          <p:cNvPr id="3" name="Прямоугольник 2"/>
          <p:cNvSpPr/>
          <p:nvPr/>
        </p:nvSpPr>
        <p:spPr>
          <a:xfrm>
            <a:off x="677916" y="3402135"/>
            <a:ext cx="8639503" cy="492122"/>
          </a:xfrm>
          <a:prstGeom prst="rect">
            <a:avLst/>
          </a:prstGeom>
        </p:spPr>
        <p:txBody>
          <a:bodyPr wrap="square">
            <a:spAutoFit/>
          </a:bodyPr>
          <a:lstStyle/>
          <a:p>
            <a:pPr indent="269875" algn="just">
              <a:lnSpc>
                <a:spcPct val="115000"/>
              </a:lnSpc>
              <a:spcAft>
                <a:spcPts val="0"/>
              </a:spcAft>
            </a:pP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Выноска-облако 4"/>
          <p:cNvSpPr/>
          <p:nvPr/>
        </p:nvSpPr>
        <p:spPr>
          <a:xfrm>
            <a:off x="250297" y="2350480"/>
            <a:ext cx="2441542" cy="1593130"/>
          </a:xfrm>
          <a:prstGeom prst="cloud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ru-RU" dirty="0" smtClean="0"/>
              <a:t>Игровая деятельность</a:t>
            </a:r>
            <a:endParaRPr lang="ru-RU" dirty="0"/>
          </a:p>
        </p:txBody>
      </p:sp>
      <p:sp>
        <p:nvSpPr>
          <p:cNvPr id="8" name="Выноска-облако 7"/>
          <p:cNvSpPr/>
          <p:nvPr/>
        </p:nvSpPr>
        <p:spPr>
          <a:xfrm>
            <a:off x="1264897" y="4441517"/>
            <a:ext cx="2853883" cy="1900062"/>
          </a:xfrm>
          <a:prstGeom prst="cloud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ru-RU" dirty="0" smtClean="0"/>
              <a:t>Изобразительная деятельность</a:t>
            </a:r>
            <a:endParaRPr lang="ru-RU" dirty="0"/>
          </a:p>
        </p:txBody>
      </p:sp>
      <p:sp>
        <p:nvSpPr>
          <p:cNvPr id="9" name="Выноска-облако 8"/>
          <p:cNvSpPr/>
          <p:nvPr/>
        </p:nvSpPr>
        <p:spPr>
          <a:xfrm>
            <a:off x="4177645" y="2605570"/>
            <a:ext cx="2441542" cy="1593130"/>
          </a:xfrm>
          <a:prstGeom prst="cloud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ru-RU" dirty="0" smtClean="0"/>
              <a:t>Бытовая деятельность</a:t>
            </a:r>
            <a:endParaRPr lang="ru-RU" dirty="0"/>
          </a:p>
        </p:txBody>
      </p:sp>
      <p:sp>
        <p:nvSpPr>
          <p:cNvPr id="10" name="Выноска-облако 9"/>
          <p:cNvSpPr/>
          <p:nvPr/>
        </p:nvSpPr>
        <p:spPr>
          <a:xfrm>
            <a:off x="7110248" y="4138417"/>
            <a:ext cx="3016631" cy="1915542"/>
          </a:xfrm>
          <a:prstGeom prst="cloud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ru-RU" dirty="0" smtClean="0"/>
              <a:t>Учебной деятельности</a:t>
            </a:r>
            <a:endParaRPr lang="ru-RU" dirty="0"/>
          </a:p>
        </p:txBody>
      </p:sp>
      <p:sp>
        <p:nvSpPr>
          <p:cNvPr id="11" name="Выноска-облако 10"/>
          <p:cNvSpPr/>
          <p:nvPr/>
        </p:nvSpPr>
        <p:spPr>
          <a:xfrm>
            <a:off x="8906108" y="1748722"/>
            <a:ext cx="2441542" cy="1593130"/>
          </a:xfrm>
          <a:prstGeom prst="cloud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ru-RU" dirty="0" smtClean="0"/>
              <a:t>Трудовая деятельность</a:t>
            </a:r>
            <a:endParaRPr lang="ru-RU" dirty="0"/>
          </a:p>
        </p:txBody>
      </p:sp>
    </p:spTree>
    <p:extLst>
      <p:ext uri="{BB962C8B-B14F-4D97-AF65-F5344CB8AC3E}">
        <p14:creationId xmlns:p14="http://schemas.microsoft.com/office/powerpoint/2010/main" val="14799822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avatars.mds.yandex.net/i?id=46e4957f95895db464c95992c9f2896a6150ddf1-10996738-images-thumbs&amp;n=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338" y="16866"/>
            <a:ext cx="12192000" cy="6858003"/>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15614" y="788278"/>
            <a:ext cx="12076386" cy="492122"/>
          </a:xfrm>
          <a:prstGeom prst="rect">
            <a:avLst/>
          </a:prstGeom>
        </p:spPr>
        <p:txBody>
          <a:bodyPr wrap="square">
            <a:spAutoFit/>
          </a:bodyPr>
          <a:lstStyle/>
          <a:p>
            <a:pPr indent="269875" algn="just">
              <a:lnSpc>
                <a:spcPct val="115000"/>
              </a:lnSpc>
              <a:spcAft>
                <a:spcPts val="0"/>
              </a:spcAft>
            </a:pP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Прямоугольник 2"/>
          <p:cNvSpPr/>
          <p:nvPr/>
        </p:nvSpPr>
        <p:spPr>
          <a:xfrm>
            <a:off x="677916" y="3402135"/>
            <a:ext cx="8639503" cy="492122"/>
          </a:xfrm>
          <a:prstGeom prst="rect">
            <a:avLst/>
          </a:prstGeom>
        </p:spPr>
        <p:txBody>
          <a:bodyPr wrap="square">
            <a:spAutoFit/>
          </a:bodyPr>
          <a:lstStyle/>
          <a:p>
            <a:pPr indent="269875" algn="just">
              <a:lnSpc>
                <a:spcPct val="115000"/>
              </a:lnSpc>
              <a:spcAft>
                <a:spcPts val="0"/>
              </a:spcAft>
            </a:pP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Прямоугольник 4"/>
          <p:cNvSpPr/>
          <p:nvPr/>
        </p:nvSpPr>
        <p:spPr>
          <a:xfrm>
            <a:off x="0" y="80552"/>
            <a:ext cx="12192000" cy="1569660"/>
          </a:xfrm>
          <a:prstGeom prst="rect">
            <a:avLst/>
          </a:prstGeom>
        </p:spPr>
        <p:txBody>
          <a:bodyPr wrap="square">
            <a:spAutoFit/>
          </a:bodyPr>
          <a:lstStyle/>
          <a:p>
            <a:pPr indent="270510" algn="just">
              <a:spcAft>
                <a:spcPts val="0"/>
              </a:spcAft>
            </a:pPr>
            <a:r>
              <a:rPr lang="ru-RU" sz="3200" b="1" i="1" dirty="0">
                <a:solidFill>
                  <a:srgbClr val="C00000"/>
                </a:solidFill>
                <a:latin typeface="Times New Roman" panose="02020603050405020304" pitchFamily="18" charset="0"/>
                <a:ea typeface="Times New Roman" panose="02020603050405020304" pitchFamily="18" charset="0"/>
              </a:rPr>
              <a:t>Работа осуществляется постепенно и последовательно с учетом возрастных и индивидуальных возможностей детей и принципов организации работы: </a:t>
            </a:r>
            <a:endParaRPr lang="ru-RU" sz="3200" dirty="0">
              <a:solidFill>
                <a:srgbClr val="C00000"/>
              </a:solidFill>
              <a:effectLst/>
              <a:latin typeface="Times New Roman" panose="02020603050405020304" pitchFamily="18" charset="0"/>
              <a:ea typeface="Times New Roman" panose="02020603050405020304" pitchFamily="18" charset="0"/>
            </a:endParaRPr>
          </a:p>
        </p:txBody>
      </p:sp>
      <p:sp>
        <p:nvSpPr>
          <p:cNvPr id="6" name="Прямоугольник 5"/>
          <p:cNvSpPr/>
          <p:nvPr/>
        </p:nvSpPr>
        <p:spPr>
          <a:xfrm>
            <a:off x="-36788" y="1730764"/>
            <a:ext cx="12139449" cy="2503058"/>
          </a:xfrm>
          <a:prstGeom prst="rect">
            <a:avLst/>
          </a:prstGeom>
        </p:spPr>
        <p:txBody>
          <a:bodyPr wrap="square">
            <a:spAutoFit/>
          </a:bodyPr>
          <a:lstStyle/>
          <a:p>
            <a:pPr marL="342900" lvl="0" indent="-342900" algn="just">
              <a:spcAft>
                <a:spcPts val="0"/>
              </a:spcAft>
              <a:buFont typeface="Symbol" panose="05050102010706020507" pitchFamily="18" charset="2"/>
              <a:buChar char=""/>
            </a:pPr>
            <a:r>
              <a:rPr lang="ru-RU" sz="2400" dirty="0">
                <a:latin typeface="Times New Roman" panose="02020603050405020304" pitchFamily="18" charset="0"/>
                <a:ea typeface="Times New Roman" panose="02020603050405020304" pitchFamily="18" charset="0"/>
              </a:rPr>
              <a:t>Работа    должна проводиться    систематически, чтобы вырабатываемые у детей навыки закреплялись и становились более прочными; </a:t>
            </a:r>
          </a:p>
          <a:p>
            <a:pPr marL="342900" lvl="0" indent="-342900" algn="just">
              <a:lnSpc>
                <a:spcPct val="115000"/>
              </a:lnSpc>
              <a:spcAft>
                <a:spcPts val="0"/>
              </a:spcAft>
              <a:buFont typeface="Symbol" panose="05050102010706020507" pitchFamily="18" charset="2"/>
              <a:buChar char=""/>
            </a:pPr>
            <a:r>
              <a:rPr lang="ru-RU" sz="2400" dirty="0">
                <a:latin typeface="Times New Roman" panose="02020603050405020304" pitchFamily="18" charset="0"/>
                <a:ea typeface="Times New Roman" panose="02020603050405020304" pitchFamily="18" charset="0"/>
                <a:cs typeface="Times New Roman" panose="02020603050405020304" pitchFamily="18" charset="0"/>
              </a:rPr>
              <a:t>Работа должна вестись поэтапно в течение   дня    во всех видах деятельности. Это дает возможность   определить, что именно затрудняет ребенка;</a:t>
            </a:r>
            <a:endParaRPr lang="ru-RU"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ru-RU" sz="2400" dirty="0">
                <a:latin typeface="Times New Roman" panose="02020603050405020304" pitchFamily="18" charset="0"/>
                <a:ea typeface="Times New Roman" panose="02020603050405020304" pitchFamily="18" charset="0"/>
                <a:cs typeface="Times New Roman" panose="02020603050405020304" pitchFamily="18" charset="0"/>
              </a:rPr>
              <a:t>При организации развивающей работы, должны учитываться индивидуальные   особенности    ребенка (темперамент, способности). </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Рисунок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26979" y="4233822"/>
            <a:ext cx="8601554" cy="2571105"/>
          </a:xfrm>
          <a:prstGeom prst="rect">
            <a:avLst/>
          </a:prstGeom>
        </p:spPr>
      </p:pic>
    </p:spTree>
    <p:extLst>
      <p:ext uri="{BB962C8B-B14F-4D97-AF65-F5344CB8AC3E}">
        <p14:creationId xmlns:p14="http://schemas.microsoft.com/office/powerpoint/2010/main" val="22435734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avatars.mds.yandex.net/i?id=46e4957f95895db464c95992c9f2896a6150ddf1-10996738-images-thumbs&amp;n=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3"/>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15614" y="788278"/>
            <a:ext cx="12076386" cy="492122"/>
          </a:xfrm>
          <a:prstGeom prst="rect">
            <a:avLst/>
          </a:prstGeom>
        </p:spPr>
        <p:txBody>
          <a:bodyPr wrap="square">
            <a:spAutoFit/>
          </a:bodyPr>
          <a:lstStyle/>
          <a:p>
            <a:pPr indent="269875" algn="just">
              <a:lnSpc>
                <a:spcPct val="115000"/>
              </a:lnSpc>
              <a:spcAft>
                <a:spcPts val="0"/>
              </a:spcAft>
            </a:pP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Прямоугольник 2"/>
          <p:cNvSpPr/>
          <p:nvPr/>
        </p:nvSpPr>
        <p:spPr>
          <a:xfrm>
            <a:off x="677916" y="3402135"/>
            <a:ext cx="8639503" cy="492122"/>
          </a:xfrm>
          <a:prstGeom prst="rect">
            <a:avLst/>
          </a:prstGeom>
        </p:spPr>
        <p:txBody>
          <a:bodyPr wrap="square">
            <a:spAutoFit/>
          </a:bodyPr>
          <a:lstStyle/>
          <a:p>
            <a:pPr indent="269875" algn="just">
              <a:lnSpc>
                <a:spcPct val="115000"/>
              </a:lnSpc>
              <a:spcAft>
                <a:spcPts val="0"/>
              </a:spcAft>
            </a:pP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Прямоугольник 4"/>
          <p:cNvSpPr/>
          <p:nvPr/>
        </p:nvSpPr>
        <p:spPr>
          <a:xfrm>
            <a:off x="57807" y="311343"/>
            <a:ext cx="12192000" cy="4558364"/>
          </a:xfrm>
          <a:prstGeom prst="rect">
            <a:avLst/>
          </a:prstGeom>
        </p:spPr>
        <p:txBody>
          <a:bodyPr wrap="square">
            <a:spAutoFit/>
          </a:bodyPr>
          <a:lstStyle/>
          <a:p>
            <a:pPr indent="450215" algn="just">
              <a:lnSpc>
                <a:spcPct val="115000"/>
              </a:lnSpc>
              <a:spcAft>
                <a:spcPts val="1875"/>
              </a:spcAft>
            </a:pPr>
            <a:r>
              <a:rPr lang="ru-RU" sz="24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Таким образом, </a:t>
            </a:r>
            <a:r>
              <a:rPr lang="ru-RU"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дети постигают определенную систему родного языка, учатся слышать звуки, различают гласные звуки, согласные (мягкие, твердые), сравнивают слова по звучанию, делят слова на слоги, составляют слова из фишек и т.д. Позже дети научаются делить речевой поток на предложения, предложения на слова, знакомятся с буквами русского алфавита, составляют слова и предложения из них, овладевают </a:t>
            </a:r>
            <a:r>
              <a:rPr lang="ru-RU"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послоговым</a:t>
            </a:r>
            <a:r>
              <a:rPr lang="ru-RU"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и слитным способами чтения. </a:t>
            </a:r>
            <a:r>
              <a:rPr lang="ru-RU" sz="2400" b="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При этом обучение чтению не является самоцелью.</a:t>
            </a:r>
            <a:r>
              <a:rPr lang="ru-RU"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Эта задача решается в широком речевом контексте, дети приобретают определенную ориентировку в звуковой действительности родного языка, у них закладывается фундамент будущей грамотности</a:t>
            </a:r>
            <a:r>
              <a:rPr lang="ru-RU" sz="2400" dirty="0"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a:t>
            </a:r>
          </a:p>
          <a:p>
            <a:pPr indent="450215" algn="just">
              <a:lnSpc>
                <a:spcPct val="115000"/>
              </a:lnSpc>
              <a:spcAft>
                <a:spcPts val="1875"/>
              </a:spcAft>
            </a:pPr>
            <a:r>
              <a:rPr lang="ru-RU" sz="2400" dirty="0" smtClean="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Спасибо за внимание!</a:t>
            </a:r>
            <a:endParaRPr lang="ru-RU" sz="24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Рисунок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26524" y="3894257"/>
            <a:ext cx="8601554" cy="2571105"/>
          </a:xfrm>
          <a:prstGeom prst="rect">
            <a:avLst/>
          </a:prstGeom>
        </p:spPr>
      </p:pic>
    </p:spTree>
    <p:extLst>
      <p:ext uri="{BB962C8B-B14F-4D97-AF65-F5344CB8AC3E}">
        <p14:creationId xmlns:p14="http://schemas.microsoft.com/office/powerpoint/2010/main" val="41401634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avatars.mds.yandex.net/i?id=46e4957f95895db464c95992c9f2896a6150ddf1-10996738-images-thumbs&amp;n=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3"/>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75416" y="1493856"/>
            <a:ext cx="6271103" cy="3242426"/>
          </a:xfrm>
          <a:prstGeom prst="rect">
            <a:avLst/>
          </a:prstGeom>
        </p:spPr>
        <p:txBody>
          <a:bodyPr wrap="square">
            <a:spAutoFit/>
          </a:bodyPr>
          <a:lstStyle/>
          <a:p>
            <a:pPr indent="270510" algn="just">
              <a:lnSpc>
                <a:spcPct val="115000"/>
              </a:lnSpc>
              <a:spcAft>
                <a:spcPts val="0"/>
              </a:spcAft>
            </a:pPr>
            <a:r>
              <a:rPr lang="ru-RU" b="1" dirty="0" smtClean="0">
                <a:latin typeface="Crimson Text"/>
                <a:ea typeface="Times New Roman" panose="02020603050405020304" pitchFamily="18" charset="0"/>
                <a:cs typeface="Times New Roman" panose="02020603050405020304" pitchFamily="18" charset="0"/>
              </a:rPr>
              <a:t>ФОП </a:t>
            </a:r>
            <a:r>
              <a:rPr lang="ru-RU" b="1" dirty="0">
                <a:latin typeface="Crimson Text"/>
                <a:ea typeface="Times New Roman" panose="02020603050405020304" pitchFamily="18" charset="0"/>
                <a:cs typeface="Times New Roman" panose="02020603050405020304" pitchFamily="18" charset="0"/>
              </a:rPr>
              <a:t>ДО</a:t>
            </a:r>
            <a:r>
              <a:rPr lang="ru-RU" dirty="0">
                <a:latin typeface="Crimson Text"/>
                <a:ea typeface="Times New Roman" panose="02020603050405020304" pitchFamily="18" charset="0"/>
                <a:cs typeface="Times New Roman" panose="02020603050405020304" pitchFamily="18" charset="0"/>
              </a:rPr>
              <a:t> — это новая федеральная программа дошкольного образования, вышедшая в 2023 году. Она создана на основе федеральных законов, регулирующих отношения в сфере образования. До 2023 года основным документом для детского сада был Федеральный государственный стандарт дошкольного образования (ФГОС ДО), на основании которого педагоги каждого детского сада или даже каждой группы писали свою основную образовательную программу.</a:t>
            </a:r>
            <a:endParaRPr lang="ru-RU" sz="12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ru-RU" sz="1600" b="1" dirty="0">
                <a:latin typeface="Times New Roman" panose="02020603050405020304" pitchFamily="18" charset="0"/>
                <a:ea typeface="Times New Roman" panose="02020603050405020304" pitchFamily="18" charset="0"/>
                <a:cs typeface="Times New Roman" panose="02020603050405020304" pitchFamily="18" charset="0"/>
              </a:rPr>
              <a:t> </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Прямоугольник 2"/>
          <p:cNvSpPr/>
          <p:nvPr/>
        </p:nvSpPr>
        <p:spPr>
          <a:xfrm>
            <a:off x="0" y="0"/>
            <a:ext cx="12192000" cy="769441"/>
          </a:xfrm>
          <a:prstGeom prst="rect">
            <a:avLst/>
          </a:prstGeom>
        </p:spPr>
        <p:txBody>
          <a:bodyPr wrap="square">
            <a:spAutoFit/>
          </a:bodyPr>
          <a:lstStyle/>
          <a:p>
            <a:pPr lvl="0" algn="ctr" fontAlgn="base">
              <a:spcBef>
                <a:spcPct val="0"/>
              </a:spcBef>
              <a:spcAft>
                <a:spcPct val="0"/>
              </a:spcAft>
            </a:pPr>
            <a:r>
              <a:rPr lang="ru-RU" sz="4400" b="1" spc="50" dirty="0" smtClean="0">
                <a:ln w="11430"/>
                <a:solidFill>
                  <a:srgbClr val="FF0000"/>
                </a:solidFill>
                <a:effectLst>
                  <a:outerShdw blurRad="76200" dist="50800" dir="5400000" algn="tl" rotWithShape="0">
                    <a:srgbClr val="000000">
                      <a:alpha val="65000"/>
                    </a:srgbClr>
                  </a:outerShdw>
                </a:effectLst>
                <a:latin typeface="Times New Roman" pitchFamily="18" charset="0"/>
                <a:ea typeface="Times New Roman" pitchFamily="18" charset="0"/>
                <a:cs typeface="Times New Roman" pitchFamily="18" charset="0"/>
              </a:rPr>
              <a:t>Что такое ФОП ДО</a:t>
            </a:r>
            <a:endParaRPr lang="ru-RU" sz="4400" b="1" spc="50" dirty="0">
              <a:ln w="11430"/>
              <a:solidFill>
                <a:srgbClr val="FF0000"/>
              </a:solidFill>
              <a:effectLst>
                <a:outerShdw blurRad="76200" dist="50800" dir="5400000" algn="tl" rotWithShape="0">
                  <a:srgbClr val="000000">
                    <a:alpha val="65000"/>
                  </a:srgbClr>
                </a:outerShdw>
              </a:effectLst>
              <a:latin typeface="Times New Roman" pitchFamily="18" charset="0"/>
              <a:ea typeface="Times New Roman" pitchFamily="18" charset="0"/>
              <a:cs typeface="Times New Roman" pitchFamily="18" charset="0"/>
            </a:endParaRPr>
          </a:p>
        </p:txBody>
      </p:sp>
      <p:pic>
        <p:nvPicPr>
          <p:cNvPr id="5" name="Рисунок 4"/>
          <p:cNvPicPr>
            <a:picLocks noChangeAspect="1"/>
          </p:cNvPicPr>
          <p:nvPr/>
        </p:nvPicPr>
        <p:blipFill>
          <a:blip r:embed="rId3"/>
          <a:stretch>
            <a:fillRect/>
          </a:stretch>
        </p:blipFill>
        <p:spPr>
          <a:xfrm>
            <a:off x="7293572" y="769441"/>
            <a:ext cx="4051374" cy="5820940"/>
          </a:xfrm>
          <a:prstGeom prst="rect">
            <a:avLst/>
          </a:prstGeom>
        </p:spPr>
      </p:pic>
    </p:spTree>
    <p:extLst>
      <p:ext uri="{BB962C8B-B14F-4D97-AF65-F5344CB8AC3E}">
        <p14:creationId xmlns:p14="http://schemas.microsoft.com/office/powerpoint/2010/main" val="11661782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avatars.mds.yandex.net/i?id=46e4957f95895db464c95992c9f2896a6150ddf1-10996738-images-thumbs&amp;n=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3"/>
          </a:xfrm>
          <a:prstGeom prst="rect">
            <a:avLst/>
          </a:prstGeom>
          <a:noFill/>
          <a:extLst>
            <a:ext uri="{909E8E84-426E-40DD-AFC4-6F175D3DCCD1}">
              <a14:hiddenFill xmlns:a14="http://schemas.microsoft.com/office/drawing/2010/main">
                <a:solidFill>
                  <a:srgbClr val="FFFFFF"/>
                </a:solidFill>
              </a14:hiddenFill>
            </a:ext>
          </a:extLst>
        </p:spPr>
      </p:pic>
      <p:pic>
        <p:nvPicPr>
          <p:cNvPr id="3" name="Рисунок 2"/>
          <p:cNvPicPr>
            <a:picLocks noChangeAspect="1"/>
          </p:cNvPicPr>
          <p:nvPr/>
        </p:nvPicPr>
        <p:blipFill>
          <a:blip r:embed="rId3"/>
          <a:stretch>
            <a:fillRect/>
          </a:stretch>
        </p:blipFill>
        <p:spPr>
          <a:xfrm>
            <a:off x="292538" y="164553"/>
            <a:ext cx="11606924" cy="6528895"/>
          </a:xfrm>
          <a:prstGeom prst="rect">
            <a:avLst/>
          </a:prstGeom>
        </p:spPr>
      </p:pic>
    </p:spTree>
    <p:extLst>
      <p:ext uri="{BB962C8B-B14F-4D97-AF65-F5344CB8AC3E}">
        <p14:creationId xmlns:p14="http://schemas.microsoft.com/office/powerpoint/2010/main" val="34753664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avatars.mds.yandex.net/i?id=46e4957f95895db464c95992c9f2896a6150ddf1-10996738-images-thumbs&amp;n=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3"/>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15614" y="788278"/>
            <a:ext cx="12076386" cy="2613857"/>
          </a:xfrm>
          <a:prstGeom prst="rect">
            <a:avLst/>
          </a:prstGeom>
        </p:spPr>
        <p:txBody>
          <a:bodyPr wrap="square">
            <a:spAutoFit/>
          </a:bodyPr>
          <a:lstStyle/>
          <a:p>
            <a:pPr indent="269875" algn="just">
              <a:lnSpc>
                <a:spcPct val="115000"/>
              </a:lnSpc>
              <a:spcAft>
                <a:spcPts val="0"/>
              </a:spcAft>
            </a:pPr>
            <a:r>
              <a:rPr lang="ru-RU" sz="2400" b="1" dirty="0">
                <a:solidFill>
                  <a:srgbClr val="00B0F0"/>
                </a:solidFill>
                <a:latin typeface="Times New Roman" panose="02020603050405020304" pitchFamily="18" charset="0"/>
                <a:ea typeface="Calibri" panose="020F0502020204030204" pitchFamily="34" charset="0"/>
                <a:cs typeface="Times New Roman" panose="02020603050405020304" pitchFamily="18" charset="0"/>
              </a:rPr>
              <a:t>Речевое</a:t>
            </a:r>
            <a:r>
              <a:rPr lang="ru-RU" sz="2400" dirty="0">
                <a:solidFill>
                  <a:srgbClr val="00B0F0"/>
                </a:solidFill>
                <a:latin typeface="Times New Roman" panose="02020603050405020304" pitchFamily="18" charset="0"/>
                <a:ea typeface="Calibri" panose="020F0502020204030204" pitchFamily="34" charset="0"/>
                <a:cs typeface="Times New Roman" panose="02020603050405020304" pitchFamily="18" charset="0"/>
              </a:rPr>
              <a:t> </a:t>
            </a:r>
            <a:r>
              <a:rPr lang="ru-RU" sz="2400" b="1" dirty="0">
                <a:solidFill>
                  <a:srgbClr val="00B0F0"/>
                </a:solidFill>
                <a:latin typeface="Times New Roman" panose="02020603050405020304" pitchFamily="18" charset="0"/>
                <a:ea typeface="Calibri" panose="020F0502020204030204" pitchFamily="34" charset="0"/>
                <a:cs typeface="Times New Roman" panose="02020603050405020304" pitchFamily="18" charset="0"/>
              </a:rPr>
              <a:t>развитие </a:t>
            </a:r>
            <a:r>
              <a:rPr lang="ru-RU" sz="2400" b="1" dirty="0">
                <a:latin typeface="Times New Roman" panose="02020603050405020304" pitchFamily="18" charset="0"/>
                <a:ea typeface="Calibri" panose="020F0502020204030204" pitchFamily="34" charset="0"/>
                <a:cs typeface="Times New Roman" panose="02020603050405020304" pitchFamily="18" charset="0"/>
              </a:rPr>
              <a:t>– </a:t>
            </a:r>
            <a:r>
              <a:rPr lang="ru-RU" sz="2400" dirty="0">
                <a:latin typeface="Times New Roman" panose="02020603050405020304" pitchFamily="18" charset="0"/>
                <a:ea typeface="Calibri" panose="020F0502020204030204" pitchFamily="34" charset="0"/>
                <a:cs typeface="Times New Roman" panose="02020603050405020304" pitchFamily="18" charset="0"/>
              </a:rPr>
              <a:t>одна из основных линий развития дошкольника. Речевое развитие помогает дошкольнику войти в современный мир, открывает широкие возможности для общения со взрослыми и детьми. С помощью речевого развития дошкольник познаёт мир, высказывает свои мысли и взгляды. В Федеральном государственном стандарте дошкольного образования (ФГОС ДО) речевое развитие выделено в отдельную образовательную область. </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Прямоугольник 3"/>
          <p:cNvSpPr/>
          <p:nvPr/>
        </p:nvSpPr>
        <p:spPr>
          <a:xfrm>
            <a:off x="0" y="0"/>
            <a:ext cx="12192000" cy="769441"/>
          </a:xfrm>
          <a:prstGeom prst="rect">
            <a:avLst/>
          </a:prstGeom>
        </p:spPr>
        <p:txBody>
          <a:bodyPr wrap="square">
            <a:spAutoFit/>
          </a:bodyPr>
          <a:lstStyle/>
          <a:p>
            <a:pPr lvl="0" algn="ctr" fontAlgn="base">
              <a:spcBef>
                <a:spcPct val="0"/>
              </a:spcBef>
              <a:spcAft>
                <a:spcPct val="0"/>
              </a:spcAft>
            </a:pPr>
            <a:r>
              <a:rPr lang="ru-RU" sz="4400" b="1" spc="50" dirty="0" smtClean="0">
                <a:ln w="11430"/>
                <a:solidFill>
                  <a:srgbClr val="FF0000"/>
                </a:solidFill>
                <a:effectLst>
                  <a:outerShdw blurRad="76200" dist="50800" dir="5400000" algn="tl" rotWithShape="0">
                    <a:srgbClr val="000000">
                      <a:alpha val="65000"/>
                    </a:srgbClr>
                  </a:outerShdw>
                </a:effectLst>
                <a:latin typeface="Times New Roman" pitchFamily="18" charset="0"/>
                <a:ea typeface="Times New Roman" pitchFamily="18" charset="0"/>
                <a:cs typeface="Times New Roman" pitchFamily="18" charset="0"/>
              </a:rPr>
              <a:t>Речевое развитие</a:t>
            </a:r>
            <a:endParaRPr lang="ru-RU" sz="4400" b="1" spc="50" dirty="0">
              <a:ln w="11430"/>
              <a:solidFill>
                <a:srgbClr val="FF0000"/>
              </a:solidFill>
              <a:effectLst>
                <a:outerShdw blurRad="76200" dist="50800" dir="5400000" algn="tl" rotWithShape="0">
                  <a:srgbClr val="000000">
                    <a:alpha val="65000"/>
                  </a:srgbClr>
                </a:outerShdw>
              </a:effectLst>
              <a:latin typeface="Times New Roman" pitchFamily="18" charset="0"/>
              <a:ea typeface="Times New Roman" pitchFamily="18" charset="0"/>
              <a:cs typeface="Times New Roman" pitchFamily="18" charset="0"/>
            </a:endParaRPr>
          </a:p>
        </p:txBody>
      </p:sp>
      <p:sp>
        <p:nvSpPr>
          <p:cNvPr id="3" name="Прямоугольник 2"/>
          <p:cNvSpPr/>
          <p:nvPr/>
        </p:nvSpPr>
        <p:spPr>
          <a:xfrm>
            <a:off x="677916" y="3402135"/>
            <a:ext cx="8639503" cy="3065455"/>
          </a:xfrm>
          <a:prstGeom prst="rect">
            <a:avLst/>
          </a:prstGeom>
        </p:spPr>
        <p:txBody>
          <a:bodyPr wrap="square">
            <a:spAutoFit/>
          </a:bodyPr>
          <a:lstStyle/>
          <a:p>
            <a:pPr indent="269875" algn="just">
              <a:lnSpc>
                <a:spcPct val="115000"/>
              </a:lnSpc>
              <a:spcAft>
                <a:spcPts val="0"/>
              </a:spcAft>
            </a:pPr>
            <a:r>
              <a:rPr lang="ru-RU" sz="2400" b="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Задачи от 3 до 7 лет</a:t>
            </a:r>
            <a:endParaRPr lang="ru-RU" sz="2400" dirty="0">
              <a:solidFill>
                <a:srgbClr val="00B050"/>
              </a:solidFill>
              <a:latin typeface="Calibri" panose="020F0502020204030204" pitchFamily="34" charset="0"/>
              <a:ea typeface="Calibri" panose="020F0502020204030204" pitchFamily="34" charset="0"/>
              <a:cs typeface="Times New Roman" panose="02020603050405020304" pitchFamily="18" charset="0"/>
            </a:endParaRPr>
          </a:p>
          <a:p>
            <a:pPr indent="269875" algn="just">
              <a:lnSpc>
                <a:spcPct val="115000"/>
              </a:lnSpc>
              <a:spcAft>
                <a:spcPts val="0"/>
              </a:spcAft>
            </a:pPr>
            <a:r>
              <a:rPr lang="ru-RU" sz="2400" dirty="0">
                <a:latin typeface="Times New Roman" panose="02020603050405020304" pitchFamily="18" charset="0"/>
                <a:ea typeface="Calibri" panose="020F0502020204030204" pitchFamily="34" charset="0"/>
                <a:cs typeface="Times New Roman" panose="02020603050405020304" pitchFamily="18" charset="0"/>
              </a:rPr>
              <a:t>1. Формирование словаря.</a:t>
            </a:r>
            <a:endParaRPr lang="ru-RU" sz="2400" dirty="0">
              <a:latin typeface="Calibri" panose="020F0502020204030204" pitchFamily="34" charset="0"/>
              <a:ea typeface="Calibri" panose="020F0502020204030204" pitchFamily="34" charset="0"/>
              <a:cs typeface="Times New Roman" panose="02020603050405020304" pitchFamily="18" charset="0"/>
            </a:endParaRPr>
          </a:p>
          <a:p>
            <a:pPr indent="269875" algn="just">
              <a:lnSpc>
                <a:spcPct val="115000"/>
              </a:lnSpc>
              <a:spcAft>
                <a:spcPts val="0"/>
              </a:spcAft>
            </a:pPr>
            <a:r>
              <a:rPr lang="ru-RU" sz="2400" dirty="0">
                <a:latin typeface="Times New Roman" panose="02020603050405020304" pitchFamily="18" charset="0"/>
                <a:ea typeface="Calibri" panose="020F0502020204030204" pitchFamily="34" charset="0"/>
                <a:cs typeface="Times New Roman" panose="02020603050405020304" pitchFamily="18" charset="0"/>
              </a:rPr>
              <a:t>2. Звуковая культура речи.</a:t>
            </a:r>
            <a:endParaRPr lang="ru-RU" sz="2400" dirty="0">
              <a:latin typeface="Calibri" panose="020F0502020204030204" pitchFamily="34" charset="0"/>
              <a:ea typeface="Calibri" panose="020F0502020204030204" pitchFamily="34" charset="0"/>
              <a:cs typeface="Times New Roman" panose="02020603050405020304" pitchFamily="18" charset="0"/>
            </a:endParaRPr>
          </a:p>
          <a:p>
            <a:pPr indent="269875" algn="just">
              <a:lnSpc>
                <a:spcPct val="115000"/>
              </a:lnSpc>
              <a:spcAft>
                <a:spcPts val="0"/>
              </a:spcAft>
            </a:pPr>
            <a:r>
              <a:rPr lang="ru-RU" sz="2400" dirty="0">
                <a:latin typeface="Times New Roman" panose="02020603050405020304" pitchFamily="18" charset="0"/>
                <a:ea typeface="Calibri" panose="020F0502020204030204" pitchFamily="34" charset="0"/>
                <a:cs typeface="Times New Roman" panose="02020603050405020304" pitchFamily="18" charset="0"/>
              </a:rPr>
              <a:t>3. Грамматический строй речи.</a:t>
            </a:r>
            <a:endParaRPr lang="ru-RU" sz="2400" dirty="0">
              <a:latin typeface="Calibri" panose="020F0502020204030204" pitchFamily="34" charset="0"/>
              <a:ea typeface="Calibri" panose="020F0502020204030204" pitchFamily="34" charset="0"/>
              <a:cs typeface="Times New Roman" panose="02020603050405020304" pitchFamily="18" charset="0"/>
            </a:endParaRPr>
          </a:p>
          <a:p>
            <a:pPr indent="269875" algn="just">
              <a:lnSpc>
                <a:spcPct val="115000"/>
              </a:lnSpc>
              <a:spcAft>
                <a:spcPts val="0"/>
              </a:spcAft>
            </a:pPr>
            <a:r>
              <a:rPr lang="ru-RU" sz="2400" dirty="0">
                <a:latin typeface="Times New Roman" panose="02020603050405020304" pitchFamily="18" charset="0"/>
                <a:ea typeface="Calibri" panose="020F0502020204030204" pitchFamily="34" charset="0"/>
                <a:cs typeface="Times New Roman" panose="02020603050405020304" pitchFamily="18" charset="0"/>
              </a:rPr>
              <a:t>4. Связная речь.</a:t>
            </a:r>
            <a:endParaRPr lang="ru-RU" sz="2400" dirty="0">
              <a:latin typeface="Calibri" panose="020F0502020204030204" pitchFamily="34" charset="0"/>
              <a:ea typeface="Calibri" panose="020F0502020204030204" pitchFamily="34" charset="0"/>
              <a:cs typeface="Times New Roman" panose="02020603050405020304" pitchFamily="18" charset="0"/>
            </a:endParaRPr>
          </a:p>
          <a:p>
            <a:pPr indent="269875" algn="just">
              <a:lnSpc>
                <a:spcPct val="115000"/>
              </a:lnSpc>
              <a:spcAft>
                <a:spcPts val="0"/>
              </a:spcAft>
            </a:pPr>
            <a:r>
              <a:rPr lang="ru-RU" sz="2400" dirty="0">
                <a:latin typeface="Times New Roman" panose="02020603050405020304" pitchFamily="18" charset="0"/>
                <a:ea typeface="Calibri" panose="020F0502020204030204" pitchFamily="34" charset="0"/>
                <a:cs typeface="Times New Roman" panose="02020603050405020304" pitchFamily="18" charset="0"/>
              </a:rPr>
              <a:t>5. Подготовка к обучению грамоте.</a:t>
            </a:r>
            <a:endParaRPr lang="ru-RU" sz="2400" dirty="0">
              <a:latin typeface="Calibri" panose="020F0502020204030204" pitchFamily="34" charset="0"/>
              <a:ea typeface="Calibri" panose="020F0502020204030204" pitchFamily="34" charset="0"/>
              <a:cs typeface="Times New Roman" panose="02020603050405020304" pitchFamily="18" charset="0"/>
            </a:endParaRPr>
          </a:p>
          <a:p>
            <a:pPr indent="269875" algn="just">
              <a:lnSpc>
                <a:spcPct val="115000"/>
              </a:lnSpc>
              <a:spcAft>
                <a:spcPts val="0"/>
              </a:spcAft>
            </a:pPr>
            <a:r>
              <a:rPr lang="ru-RU" sz="2400" dirty="0">
                <a:latin typeface="Times New Roman" panose="02020603050405020304" pitchFamily="18" charset="0"/>
                <a:ea typeface="Calibri" panose="020F0502020204030204" pitchFamily="34" charset="0"/>
                <a:cs typeface="Times New Roman" panose="02020603050405020304" pitchFamily="18" charset="0"/>
              </a:rPr>
              <a:t>6. Интерес к художественной литературе.</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036301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avatars.mds.yandex.net/i?id=46e4957f95895db464c95992c9f2896a6150ddf1-10996738-images-thumbs&amp;n=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3"/>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0" y="0"/>
            <a:ext cx="12192000" cy="1446550"/>
          </a:xfrm>
          <a:prstGeom prst="rect">
            <a:avLst/>
          </a:prstGeom>
        </p:spPr>
        <p:txBody>
          <a:bodyPr wrap="square">
            <a:spAutoFit/>
          </a:bodyPr>
          <a:lstStyle/>
          <a:p>
            <a:pPr lvl="0" algn="ctr" fontAlgn="base">
              <a:spcBef>
                <a:spcPct val="0"/>
              </a:spcBef>
              <a:spcAft>
                <a:spcPct val="0"/>
              </a:spcAft>
            </a:pPr>
            <a:r>
              <a:rPr lang="ru-RU" sz="4400" b="1" spc="50" dirty="0" smtClean="0">
                <a:ln w="11430"/>
                <a:solidFill>
                  <a:srgbClr val="FF0000"/>
                </a:solidFill>
                <a:effectLst>
                  <a:outerShdw blurRad="76200" dist="50800" dir="5400000" algn="tl" rotWithShape="0">
                    <a:srgbClr val="000000">
                      <a:alpha val="65000"/>
                    </a:srgbClr>
                  </a:outerShdw>
                </a:effectLst>
                <a:latin typeface="Times New Roman" pitchFamily="18" charset="0"/>
                <a:ea typeface="Times New Roman" pitchFamily="18" charset="0"/>
                <a:cs typeface="Times New Roman" pitchFamily="18" charset="0"/>
              </a:rPr>
              <a:t>Согласно ФОП ДО: «речевое развитие</a:t>
            </a:r>
          </a:p>
          <a:p>
            <a:pPr lvl="0" algn="ctr" fontAlgn="base">
              <a:spcBef>
                <a:spcPct val="0"/>
              </a:spcBef>
              <a:spcAft>
                <a:spcPct val="0"/>
              </a:spcAft>
            </a:pPr>
            <a:r>
              <a:rPr lang="ru-RU" sz="4400" b="1" spc="50" dirty="0">
                <a:ln w="11430"/>
                <a:solidFill>
                  <a:srgbClr val="FF0000"/>
                </a:solidFill>
                <a:effectLst>
                  <a:outerShdw blurRad="76200" dist="50800" dir="5400000" algn="tl" rotWithShape="0">
                    <a:srgbClr val="000000">
                      <a:alpha val="65000"/>
                    </a:srgbClr>
                  </a:outerShdw>
                </a:effectLst>
                <a:latin typeface="Times New Roman" pitchFamily="18" charset="0"/>
                <a:ea typeface="Times New Roman" pitchFamily="18" charset="0"/>
                <a:cs typeface="Times New Roman" pitchFamily="18" charset="0"/>
              </a:rPr>
              <a:t>д</a:t>
            </a:r>
            <a:r>
              <a:rPr lang="ru-RU" sz="4400" b="1" spc="50" dirty="0" smtClean="0">
                <a:ln w="11430"/>
                <a:solidFill>
                  <a:srgbClr val="FF0000"/>
                </a:solidFill>
                <a:effectLst>
                  <a:outerShdw blurRad="76200" dist="50800" dir="5400000" algn="tl" rotWithShape="0">
                    <a:srgbClr val="000000">
                      <a:alpha val="65000"/>
                    </a:srgbClr>
                  </a:outerShdw>
                </a:effectLst>
                <a:latin typeface="Times New Roman" pitchFamily="18" charset="0"/>
                <a:ea typeface="Times New Roman" pitchFamily="18" charset="0"/>
                <a:cs typeface="Times New Roman" pitchFamily="18" charset="0"/>
              </a:rPr>
              <a:t>ошкольника» включают:</a:t>
            </a:r>
            <a:endParaRPr lang="ru-RU" sz="4400" b="1" spc="50" dirty="0">
              <a:ln w="11430"/>
              <a:solidFill>
                <a:srgbClr val="FF0000"/>
              </a:solidFill>
              <a:effectLst>
                <a:outerShdw blurRad="76200" dist="50800" dir="5400000" algn="tl" rotWithShape="0">
                  <a:srgbClr val="000000">
                    <a:alpha val="65000"/>
                  </a:srgbClr>
                </a:outerShdw>
              </a:effectLst>
              <a:latin typeface="Times New Roman" pitchFamily="18" charset="0"/>
              <a:ea typeface="Times New Roman" pitchFamily="18" charset="0"/>
              <a:cs typeface="Times New Roman" pitchFamily="18" charset="0"/>
            </a:endParaRPr>
          </a:p>
        </p:txBody>
      </p:sp>
      <p:sp>
        <p:nvSpPr>
          <p:cNvPr id="2" name="Прямоугольник 1"/>
          <p:cNvSpPr/>
          <p:nvPr/>
        </p:nvSpPr>
        <p:spPr>
          <a:xfrm>
            <a:off x="409904" y="1577668"/>
            <a:ext cx="10988565" cy="4825745"/>
          </a:xfrm>
          <a:prstGeom prst="rect">
            <a:avLst/>
          </a:prstGeom>
        </p:spPr>
        <p:txBody>
          <a:bodyPr wrap="square">
            <a:spAutoFit/>
          </a:bodyPr>
          <a:lstStyle/>
          <a:p>
            <a:pPr marL="342900" lvl="0" indent="-342900" algn="just">
              <a:lnSpc>
                <a:spcPct val="115000"/>
              </a:lnSpc>
              <a:spcAft>
                <a:spcPts val="0"/>
              </a:spcAft>
              <a:buSzPts val="1000"/>
              <a:buFont typeface="Symbol" panose="05050102010706020507" pitchFamily="18" charset="2"/>
              <a:buChar char=""/>
              <a:tabLst>
                <a:tab pos="457200" algn="l"/>
              </a:tabLst>
            </a:pPr>
            <a:r>
              <a:rPr lang="ru-RU"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владение речью как средством общения и культуры,</a:t>
            </a:r>
            <a:endParaRPr lang="ru-RU" sz="2400" dirty="0">
              <a:solidFill>
                <a:srgbClr val="333333"/>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SzPts val="1000"/>
              <a:buFont typeface="Symbol" panose="05050102010706020507" pitchFamily="18" charset="2"/>
              <a:buChar char=""/>
              <a:tabLst>
                <a:tab pos="457200" algn="l"/>
              </a:tabLst>
            </a:pPr>
            <a:r>
              <a:rPr lang="ru-RU"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обогащение активного словаря</a:t>
            </a:r>
            <a:r>
              <a:rPr lang="ru-RU" sz="2400" b="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a:t>
            </a:r>
            <a:endParaRPr lang="ru-RU" sz="2400" dirty="0">
              <a:solidFill>
                <a:srgbClr val="333333"/>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SzPts val="1000"/>
              <a:buFont typeface="Symbol" panose="05050102010706020507" pitchFamily="18" charset="2"/>
              <a:buChar char=""/>
              <a:tabLst>
                <a:tab pos="457200" algn="l"/>
              </a:tabLst>
            </a:pPr>
            <a:r>
              <a:rPr lang="ru-RU"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развитие связной</a:t>
            </a:r>
            <a:r>
              <a:rPr lang="ru-RU" sz="2400" b="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a:t>
            </a:r>
            <a:r>
              <a:rPr lang="ru-RU"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грамматически правильной диалогической и монологической речи</a:t>
            </a:r>
            <a:r>
              <a:rPr lang="ru-RU" sz="2400" b="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a:t>
            </a:r>
            <a:endParaRPr lang="ru-RU" sz="2400" dirty="0">
              <a:solidFill>
                <a:srgbClr val="333333"/>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SzPts val="1000"/>
              <a:buFont typeface="Symbol" panose="05050102010706020507" pitchFamily="18" charset="2"/>
              <a:buChar char=""/>
              <a:tabLst>
                <a:tab pos="457200" algn="l"/>
              </a:tabLst>
            </a:pPr>
            <a:r>
              <a:rPr lang="ru-RU"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развитие речевого творчества</a:t>
            </a:r>
            <a:r>
              <a:rPr lang="ru-RU" sz="2400" b="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a:t>
            </a:r>
            <a:endParaRPr lang="ru-RU" sz="2400" dirty="0">
              <a:solidFill>
                <a:srgbClr val="333333"/>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SzPts val="1000"/>
              <a:buFont typeface="Symbol" panose="05050102010706020507" pitchFamily="18" charset="2"/>
              <a:buChar char=""/>
              <a:tabLst>
                <a:tab pos="457200" algn="l"/>
              </a:tabLst>
            </a:pPr>
            <a:r>
              <a:rPr lang="ru-RU"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развитие звуковой и интонационной культуры речи, фонематического слуха,</a:t>
            </a:r>
            <a:endParaRPr lang="ru-RU" sz="2400" dirty="0">
              <a:solidFill>
                <a:srgbClr val="333333"/>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SzPts val="1000"/>
              <a:buFont typeface="Symbol" panose="05050102010706020507" pitchFamily="18" charset="2"/>
              <a:buChar char=""/>
              <a:tabLst>
                <a:tab pos="457200" algn="l"/>
              </a:tabLst>
            </a:pPr>
            <a:r>
              <a:rPr lang="ru-RU"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знакомство с книжной культурой, детской литературой,</a:t>
            </a:r>
            <a:endParaRPr lang="ru-RU" sz="2400" dirty="0">
              <a:solidFill>
                <a:srgbClr val="333333"/>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SzPts val="1000"/>
              <a:buFont typeface="Symbol" panose="05050102010706020507" pitchFamily="18" charset="2"/>
              <a:buChar char=""/>
              <a:tabLst>
                <a:tab pos="457200" algn="l"/>
              </a:tabLst>
            </a:pPr>
            <a:r>
              <a:rPr lang="ru-RU"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понимание на слух текстов различных жанров детской литературы,</a:t>
            </a:r>
            <a:endParaRPr lang="ru-RU" sz="2400" dirty="0">
              <a:solidFill>
                <a:srgbClr val="333333"/>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SzPts val="1000"/>
              <a:buFont typeface="Symbol" panose="05050102010706020507" pitchFamily="18" charset="2"/>
              <a:buChar char=""/>
              <a:tabLst>
                <a:tab pos="457200" algn="l"/>
              </a:tabLst>
            </a:pPr>
            <a:r>
              <a:rPr lang="ru-RU"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формирование звуковой аналитико-синтетической активности как предпосылки обучения грамоте.</a:t>
            </a:r>
            <a:endParaRPr lang="ru-RU" sz="24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67913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avatars.mds.yandex.net/i?id=46e4957f95895db464c95992c9f2896a6150ddf1-10996738-images-thumbs&amp;n=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3"/>
          </a:xfrm>
          <a:prstGeom prst="rect">
            <a:avLst/>
          </a:prstGeom>
          <a:noFill/>
          <a:extLst>
            <a:ext uri="{909E8E84-426E-40DD-AFC4-6F175D3DCCD1}">
              <a14:hiddenFill xmlns:a14="http://schemas.microsoft.com/office/drawing/2010/main">
                <a:solidFill>
                  <a:srgbClr val="FFFFFF"/>
                </a:solidFill>
              </a14:hiddenFill>
            </a:ext>
          </a:extLst>
        </p:spPr>
      </p:pic>
      <p:pic>
        <p:nvPicPr>
          <p:cNvPr id="5" name="Рисунок 4"/>
          <p:cNvPicPr/>
          <p:nvPr/>
        </p:nvPicPr>
        <p:blipFill rotWithShape="1">
          <a:blip r:embed="rId3" cstate="print">
            <a:extLst>
              <a:ext uri="{28A0092B-C50C-407E-A947-70E740481C1C}">
                <a14:useLocalDpi xmlns:a14="http://schemas.microsoft.com/office/drawing/2010/main" val="0"/>
              </a:ext>
            </a:extLst>
          </a:blip>
          <a:srcRect l="6494" t="19288" r="5412" b="15859"/>
          <a:stretch/>
        </p:blipFill>
        <p:spPr bwMode="auto">
          <a:xfrm>
            <a:off x="923544" y="109728"/>
            <a:ext cx="10104119" cy="6748272"/>
          </a:xfrm>
          <a:prstGeom prst="rect">
            <a:avLst/>
          </a:prstGeom>
          <a:noFill/>
          <a:ln>
            <a:noFill/>
          </a:ln>
        </p:spPr>
      </p:pic>
    </p:spTree>
    <p:extLst>
      <p:ext uri="{BB962C8B-B14F-4D97-AF65-F5344CB8AC3E}">
        <p14:creationId xmlns:p14="http://schemas.microsoft.com/office/powerpoint/2010/main" val="21635326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avatars.mds.yandex.net/i?id=46e4957f95895db464c95992c9f2896a6150ddf1-10996738-images-thumbs&amp;n=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3"/>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0" y="0"/>
            <a:ext cx="12192000" cy="1446550"/>
          </a:xfrm>
          <a:prstGeom prst="rect">
            <a:avLst/>
          </a:prstGeom>
        </p:spPr>
        <p:txBody>
          <a:bodyPr wrap="square">
            <a:spAutoFit/>
          </a:bodyPr>
          <a:lstStyle/>
          <a:p>
            <a:pPr lvl="0" algn="ctr" fontAlgn="base">
              <a:spcBef>
                <a:spcPct val="0"/>
              </a:spcBef>
              <a:spcAft>
                <a:spcPct val="0"/>
              </a:spcAft>
            </a:pPr>
            <a:r>
              <a:rPr lang="ru-RU" sz="4400" b="1" spc="50" dirty="0" smtClean="0">
                <a:ln w="11430"/>
                <a:solidFill>
                  <a:srgbClr val="FF0000"/>
                </a:solidFill>
                <a:effectLst>
                  <a:outerShdw blurRad="76200" dist="50800" dir="5400000" algn="tl" rotWithShape="0">
                    <a:srgbClr val="000000">
                      <a:alpha val="65000"/>
                    </a:srgbClr>
                  </a:outerShdw>
                </a:effectLst>
                <a:latin typeface="Times New Roman" pitchFamily="18" charset="0"/>
                <a:ea typeface="Times New Roman" pitchFamily="18" charset="0"/>
                <a:cs typeface="Times New Roman" pitchFamily="18" charset="0"/>
              </a:rPr>
              <a:t>В практике по развитию речи используются следующие методы:</a:t>
            </a:r>
            <a:endParaRPr lang="ru-RU" sz="4400" b="1" spc="50" dirty="0">
              <a:ln w="11430"/>
              <a:solidFill>
                <a:srgbClr val="FF0000"/>
              </a:solidFill>
              <a:effectLst>
                <a:outerShdw blurRad="76200" dist="50800" dir="5400000" algn="tl" rotWithShape="0">
                  <a:srgbClr val="000000">
                    <a:alpha val="65000"/>
                  </a:srgbClr>
                </a:outerShdw>
              </a:effectLst>
              <a:latin typeface="Times New Roman" pitchFamily="18" charset="0"/>
              <a:ea typeface="Times New Roman" pitchFamily="18" charset="0"/>
              <a:cs typeface="Times New Roman" pitchFamily="18" charset="0"/>
            </a:endParaRPr>
          </a:p>
        </p:txBody>
      </p:sp>
      <p:sp>
        <p:nvSpPr>
          <p:cNvPr id="2" name="Прямоугольник 1"/>
          <p:cNvSpPr/>
          <p:nvPr/>
        </p:nvSpPr>
        <p:spPr>
          <a:xfrm>
            <a:off x="162911" y="1701974"/>
            <a:ext cx="4235668" cy="2640723"/>
          </a:xfrm>
          <a:prstGeom prst="rect">
            <a:avLst/>
          </a:prstGeom>
        </p:spPr>
        <p:txBody>
          <a:bodyPr wrap="square">
            <a:spAutoFit/>
          </a:bodyPr>
          <a:lstStyle/>
          <a:p>
            <a:pPr indent="269875" algn="just">
              <a:lnSpc>
                <a:spcPct val="115000"/>
              </a:lnSpc>
              <a:spcAft>
                <a:spcPts val="0"/>
              </a:spcAft>
            </a:pPr>
            <a:r>
              <a:rPr lang="ru-RU" b="1" i="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Наглядные:</a:t>
            </a:r>
            <a:endParaRPr lang="ru-RU" sz="12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indent="269875" algn="just">
              <a:lnSpc>
                <a:spcPct val="115000"/>
              </a:lnSpc>
              <a:spcAft>
                <a:spcPts val="0"/>
              </a:spcAft>
            </a:pPr>
            <a:r>
              <a:rPr lang="ru-RU"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Непосредственное наблюдение и его разновидности (наблюдение в природе, экскурсии);</a:t>
            </a:r>
            <a:endParaRPr lang="ru-RU" sz="1200" dirty="0">
              <a:latin typeface="Calibri" panose="020F0502020204030204" pitchFamily="34" charset="0"/>
              <a:ea typeface="Calibri" panose="020F0502020204030204" pitchFamily="34" charset="0"/>
              <a:cs typeface="Times New Roman" panose="02020603050405020304" pitchFamily="18" charset="0"/>
            </a:endParaRPr>
          </a:p>
          <a:p>
            <a:pPr indent="269875" algn="just">
              <a:lnSpc>
                <a:spcPct val="115000"/>
              </a:lnSpc>
              <a:spcAft>
                <a:spcPts val="0"/>
              </a:spcAft>
            </a:pPr>
            <a:r>
              <a:rPr lang="ru-RU"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Опосредованное наблюдение (изобразительная наглядность: рассматривание игрушек и картин, рассказывание по игрушкам и картинам).</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Прямоугольник 3"/>
          <p:cNvSpPr/>
          <p:nvPr/>
        </p:nvSpPr>
        <p:spPr>
          <a:xfrm>
            <a:off x="4561489" y="1701974"/>
            <a:ext cx="3510455" cy="2640723"/>
          </a:xfrm>
          <a:prstGeom prst="rect">
            <a:avLst/>
          </a:prstGeom>
        </p:spPr>
        <p:txBody>
          <a:bodyPr wrap="square">
            <a:spAutoFit/>
          </a:bodyPr>
          <a:lstStyle/>
          <a:p>
            <a:pPr indent="269875" algn="just">
              <a:lnSpc>
                <a:spcPct val="115000"/>
              </a:lnSpc>
              <a:spcAft>
                <a:spcPts val="0"/>
              </a:spcAft>
            </a:pPr>
            <a:r>
              <a:rPr lang="ru-RU" b="1" i="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Словесные:</a:t>
            </a:r>
            <a:endParaRPr lang="ru-RU" sz="12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indent="269875" algn="just">
              <a:lnSpc>
                <a:spcPct val="115000"/>
              </a:lnSpc>
              <a:spcAft>
                <a:spcPts val="0"/>
              </a:spcAft>
            </a:pPr>
            <a:r>
              <a:rPr lang="ru-RU"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-Чтение и рассказывание художественных произведений;</a:t>
            </a:r>
            <a:endParaRPr lang="ru-RU" sz="1200" dirty="0">
              <a:latin typeface="Calibri" panose="020F0502020204030204" pitchFamily="34" charset="0"/>
              <a:ea typeface="Calibri" panose="020F0502020204030204" pitchFamily="34" charset="0"/>
              <a:cs typeface="Times New Roman" panose="02020603050405020304" pitchFamily="18" charset="0"/>
            </a:endParaRPr>
          </a:p>
          <a:p>
            <a:pPr indent="269875" algn="just">
              <a:lnSpc>
                <a:spcPct val="115000"/>
              </a:lnSpc>
              <a:spcAft>
                <a:spcPts val="0"/>
              </a:spcAft>
            </a:pPr>
            <a:r>
              <a:rPr lang="ru-RU"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-Заучивание наизусть;</a:t>
            </a:r>
            <a:endParaRPr lang="ru-RU" sz="1200" dirty="0">
              <a:latin typeface="Calibri" panose="020F0502020204030204" pitchFamily="34" charset="0"/>
              <a:ea typeface="Calibri" panose="020F0502020204030204" pitchFamily="34" charset="0"/>
              <a:cs typeface="Times New Roman" panose="02020603050405020304" pitchFamily="18" charset="0"/>
            </a:endParaRPr>
          </a:p>
          <a:p>
            <a:pPr indent="269875" algn="just">
              <a:lnSpc>
                <a:spcPct val="115000"/>
              </a:lnSpc>
              <a:spcAft>
                <a:spcPts val="0"/>
              </a:spcAft>
            </a:pPr>
            <a:r>
              <a:rPr lang="ru-RU"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-Пересказ;</a:t>
            </a:r>
            <a:endParaRPr lang="ru-RU" sz="1200" dirty="0">
              <a:latin typeface="Calibri" panose="020F0502020204030204" pitchFamily="34" charset="0"/>
              <a:ea typeface="Calibri" panose="020F0502020204030204" pitchFamily="34" charset="0"/>
              <a:cs typeface="Times New Roman" panose="02020603050405020304" pitchFamily="18" charset="0"/>
            </a:endParaRPr>
          </a:p>
          <a:p>
            <a:pPr indent="269875" algn="just">
              <a:lnSpc>
                <a:spcPct val="115000"/>
              </a:lnSpc>
              <a:spcAft>
                <a:spcPts val="0"/>
              </a:spcAft>
            </a:pPr>
            <a:r>
              <a:rPr lang="ru-RU"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-Обобщающая беседа;</a:t>
            </a:r>
            <a:endParaRPr lang="ru-RU" sz="1200" dirty="0">
              <a:latin typeface="Calibri" panose="020F0502020204030204" pitchFamily="34" charset="0"/>
              <a:ea typeface="Calibri" panose="020F0502020204030204" pitchFamily="34" charset="0"/>
              <a:cs typeface="Times New Roman" panose="02020603050405020304" pitchFamily="18" charset="0"/>
            </a:endParaRPr>
          </a:p>
          <a:p>
            <a:pPr indent="269875" algn="just">
              <a:lnSpc>
                <a:spcPct val="115000"/>
              </a:lnSpc>
              <a:spcAft>
                <a:spcPts val="0"/>
              </a:spcAft>
            </a:pPr>
            <a:r>
              <a:rPr lang="ru-RU"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-Рассказывание без опоры на наглядный материал.</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Прямоугольник 4"/>
          <p:cNvSpPr/>
          <p:nvPr/>
        </p:nvSpPr>
        <p:spPr>
          <a:xfrm>
            <a:off x="8234854" y="1701974"/>
            <a:ext cx="3641834" cy="2003625"/>
          </a:xfrm>
          <a:prstGeom prst="rect">
            <a:avLst/>
          </a:prstGeom>
        </p:spPr>
        <p:txBody>
          <a:bodyPr wrap="square">
            <a:spAutoFit/>
          </a:bodyPr>
          <a:lstStyle/>
          <a:p>
            <a:pPr indent="269875" algn="just">
              <a:lnSpc>
                <a:spcPct val="115000"/>
              </a:lnSpc>
              <a:spcAft>
                <a:spcPts val="0"/>
              </a:spcAft>
            </a:pPr>
            <a:r>
              <a:rPr lang="ru-RU" b="1" i="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Практические:</a:t>
            </a:r>
            <a:endParaRPr lang="ru-RU" sz="12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indent="269875" algn="just">
              <a:lnSpc>
                <a:spcPct val="115000"/>
              </a:lnSpc>
              <a:spcAft>
                <a:spcPts val="0"/>
              </a:spcAft>
            </a:pPr>
            <a:r>
              <a:rPr lang="ru-RU"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-Дидактические игры;</a:t>
            </a:r>
            <a:endParaRPr lang="ru-RU" sz="1200" dirty="0">
              <a:latin typeface="Calibri" panose="020F0502020204030204" pitchFamily="34" charset="0"/>
              <a:ea typeface="Calibri" panose="020F0502020204030204" pitchFamily="34" charset="0"/>
              <a:cs typeface="Times New Roman" panose="02020603050405020304" pitchFamily="18" charset="0"/>
            </a:endParaRPr>
          </a:p>
          <a:p>
            <a:pPr indent="269875" algn="just">
              <a:lnSpc>
                <a:spcPct val="115000"/>
              </a:lnSpc>
              <a:spcAft>
                <a:spcPts val="0"/>
              </a:spcAft>
            </a:pPr>
            <a:r>
              <a:rPr lang="ru-RU"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-Игры-драматизации;</a:t>
            </a:r>
            <a:endParaRPr lang="ru-RU" sz="1200" dirty="0">
              <a:latin typeface="Calibri" panose="020F0502020204030204" pitchFamily="34" charset="0"/>
              <a:ea typeface="Calibri" panose="020F0502020204030204" pitchFamily="34" charset="0"/>
              <a:cs typeface="Times New Roman" panose="02020603050405020304" pitchFamily="18" charset="0"/>
            </a:endParaRPr>
          </a:p>
          <a:p>
            <a:pPr indent="269875" algn="just">
              <a:lnSpc>
                <a:spcPct val="115000"/>
              </a:lnSpc>
              <a:spcAft>
                <a:spcPts val="0"/>
              </a:spcAft>
            </a:pPr>
            <a:r>
              <a:rPr lang="ru-RU"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-Инсценировки;</a:t>
            </a:r>
            <a:endParaRPr lang="ru-RU" sz="1200" dirty="0">
              <a:latin typeface="Calibri" panose="020F0502020204030204" pitchFamily="34" charset="0"/>
              <a:ea typeface="Calibri" panose="020F0502020204030204" pitchFamily="34" charset="0"/>
              <a:cs typeface="Times New Roman" panose="02020603050405020304" pitchFamily="18" charset="0"/>
            </a:endParaRPr>
          </a:p>
          <a:p>
            <a:pPr indent="269875" algn="just">
              <a:lnSpc>
                <a:spcPct val="115000"/>
              </a:lnSpc>
              <a:spcAft>
                <a:spcPts val="0"/>
              </a:spcAft>
            </a:pPr>
            <a:r>
              <a:rPr lang="ru-RU"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-Дидактические упражнения;</a:t>
            </a:r>
            <a:endParaRPr lang="ru-RU" sz="1200" dirty="0">
              <a:latin typeface="Calibri" panose="020F0502020204030204" pitchFamily="34" charset="0"/>
              <a:ea typeface="Calibri" panose="020F0502020204030204" pitchFamily="34" charset="0"/>
              <a:cs typeface="Times New Roman" panose="02020603050405020304" pitchFamily="18" charset="0"/>
            </a:endParaRPr>
          </a:p>
          <a:p>
            <a:pPr indent="269875" algn="just">
              <a:lnSpc>
                <a:spcPct val="115000"/>
              </a:lnSpc>
              <a:spcAft>
                <a:spcPts val="0"/>
              </a:spcAft>
            </a:pPr>
            <a:r>
              <a:rPr lang="ru-RU"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-Хороводные игры.</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Прямоугольник 5"/>
          <p:cNvSpPr/>
          <p:nvPr/>
        </p:nvSpPr>
        <p:spPr>
          <a:xfrm>
            <a:off x="162911" y="4757811"/>
            <a:ext cx="11808374" cy="1685077"/>
          </a:xfrm>
          <a:prstGeom prst="rect">
            <a:avLst/>
          </a:prstGeom>
        </p:spPr>
        <p:txBody>
          <a:bodyPr wrap="square">
            <a:spAutoFit/>
          </a:bodyPr>
          <a:lstStyle/>
          <a:p>
            <a:pPr indent="269875" algn="just">
              <a:lnSpc>
                <a:spcPct val="115000"/>
              </a:lnSpc>
              <a:spcAft>
                <a:spcPts val="0"/>
              </a:spcAft>
            </a:pPr>
            <a:r>
              <a:rPr lang="ru-RU" b="1" i="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Также для развития речи используются разнообразные средства:</a:t>
            </a:r>
            <a:endParaRPr lang="ru-RU" sz="12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indent="269875" algn="just">
              <a:lnSpc>
                <a:spcPct val="115000"/>
              </a:lnSpc>
              <a:spcAft>
                <a:spcPts val="0"/>
              </a:spcAft>
            </a:pPr>
            <a:r>
              <a:rPr lang="ru-RU"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общение взрослых и детей;</a:t>
            </a:r>
            <a:endParaRPr lang="ru-RU" sz="1200" dirty="0">
              <a:latin typeface="Calibri" panose="020F0502020204030204" pitchFamily="34" charset="0"/>
              <a:ea typeface="Calibri" panose="020F0502020204030204" pitchFamily="34" charset="0"/>
              <a:cs typeface="Times New Roman" panose="02020603050405020304" pitchFamily="18" charset="0"/>
            </a:endParaRPr>
          </a:p>
          <a:p>
            <a:pPr indent="269875" algn="just">
              <a:lnSpc>
                <a:spcPct val="115000"/>
              </a:lnSpc>
              <a:spcAft>
                <a:spcPts val="0"/>
              </a:spcAft>
            </a:pPr>
            <a:r>
              <a:rPr lang="ru-RU"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культурная языковая среда, речь воспитателя;</a:t>
            </a:r>
            <a:endParaRPr lang="ru-RU" sz="1200" dirty="0">
              <a:latin typeface="Calibri" panose="020F0502020204030204" pitchFamily="34" charset="0"/>
              <a:ea typeface="Calibri" panose="020F0502020204030204" pitchFamily="34" charset="0"/>
              <a:cs typeface="Times New Roman" panose="02020603050405020304" pitchFamily="18" charset="0"/>
            </a:endParaRPr>
          </a:p>
          <a:p>
            <a:pPr indent="269875" algn="just">
              <a:lnSpc>
                <a:spcPct val="115000"/>
              </a:lnSpc>
              <a:spcAft>
                <a:spcPts val="0"/>
              </a:spcAft>
            </a:pPr>
            <a:r>
              <a:rPr lang="ru-RU"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художественная литература;</a:t>
            </a:r>
            <a:endParaRPr lang="ru-RU" sz="1200" dirty="0">
              <a:latin typeface="Calibri" panose="020F0502020204030204" pitchFamily="34" charset="0"/>
              <a:ea typeface="Calibri" panose="020F0502020204030204" pitchFamily="34" charset="0"/>
              <a:cs typeface="Times New Roman" panose="02020603050405020304" pitchFamily="18" charset="0"/>
            </a:endParaRPr>
          </a:p>
          <a:p>
            <a:pPr indent="269875" algn="just">
              <a:lnSpc>
                <a:spcPct val="115000"/>
              </a:lnSpc>
              <a:spcAft>
                <a:spcPts val="0"/>
              </a:spcAft>
            </a:pPr>
            <a:r>
              <a:rPr lang="ru-RU"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различные виды искусства (изобразительное, музыка, театр).</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53574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avatars.mds.yandex.net/i?id=46e4957f95895db464c95992c9f2896a6150ddf1-10996738-images-thumbs&amp;n=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Таблица 1"/>
          <p:cNvGraphicFramePr>
            <a:graphicFrameLocks noGrp="1"/>
          </p:cNvGraphicFramePr>
          <p:nvPr>
            <p:extLst>
              <p:ext uri="{D42A27DB-BD31-4B8C-83A1-F6EECF244321}">
                <p14:modId xmlns:p14="http://schemas.microsoft.com/office/powerpoint/2010/main" val="943409248"/>
              </p:ext>
            </p:extLst>
          </p:nvPr>
        </p:nvGraphicFramePr>
        <p:xfrm>
          <a:off x="182880" y="73152"/>
          <a:ext cx="11932920" cy="6697980"/>
        </p:xfrm>
        <a:graphic>
          <a:graphicData uri="http://schemas.openxmlformats.org/drawingml/2006/table">
            <a:tbl>
              <a:tblPr firstRow="1" bandRow="1">
                <a:tableStyleId>{00A15C55-8517-42AA-B614-E9B94910E393}</a:tableStyleId>
              </a:tblPr>
              <a:tblGrid>
                <a:gridCol w="5966460">
                  <a:extLst>
                    <a:ext uri="{9D8B030D-6E8A-4147-A177-3AD203B41FA5}">
                      <a16:colId xmlns:a16="http://schemas.microsoft.com/office/drawing/2014/main" val="852598398"/>
                    </a:ext>
                  </a:extLst>
                </a:gridCol>
                <a:gridCol w="5966460">
                  <a:extLst>
                    <a:ext uri="{9D8B030D-6E8A-4147-A177-3AD203B41FA5}">
                      <a16:colId xmlns:a16="http://schemas.microsoft.com/office/drawing/2014/main" val="4066166605"/>
                    </a:ext>
                  </a:extLst>
                </a:gridCol>
              </a:tblGrid>
              <a:tr h="831998">
                <a:tc>
                  <a:txBody>
                    <a:bodyPr/>
                    <a:lstStyle/>
                    <a:p>
                      <a:pPr algn="ctr">
                        <a:lnSpc>
                          <a:spcPct val="115000"/>
                        </a:lnSpc>
                        <a:spcAft>
                          <a:spcPts val="0"/>
                        </a:spcAft>
                      </a:pPr>
                      <a:r>
                        <a:rPr lang="ru-RU" sz="1800" b="1" dirty="0">
                          <a:effectLst/>
                          <a:latin typeface="Times New Roman" panose="02020603050405020304" pitchFamily="18" charset="0"/>
                          <a:ea typeface="Calibri" panose="020F0502020204030204" pitchFamily="34" charset="0"/>
                          <a:cs typeface="Times New Roman" panose="02020603050405020304" pitchFamily="18" charset="0"/>
                        </a:rPr>
                        <a:t>Инновационная программа дошкольного образования</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ru-RU" sz="1800" b="1" dirty="0">
                          <a:effectLst/>
                          <a:latin typeface="Times New Roman" panose="02020603050405020304" pitchFamily="18" charset="0"/>
                          <a:ea typeface="Calibri" panose="020F0502020204030204" pitchFamily="34" charset="0"/>
                          <a:cs typeface="Times New Roman" panose="02020603050405020304" pitchFamily="18" charset="0"/>
                        </a:rPr>
                        <a:t>«От рождения до школы»</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0215" algn="ctr">
                        <a:lnSpc>
                          <a:spcPct val="115000"/>
                        </a:lnSpc>
                        <a:spcAft>
                          <a:spcPts val="0"/>
                        </a:spcAft>
                      </a:pPr>
                      <a:r>
                        <a:rPr lang="ru-RU" sz="1400" b="1" kern="100" dirty="0">
                          <a:effectLst/>
                          <a:latin typeface="Times New Roman" panose="02020603050405020304" pitchFamily="18" charset="0"/>
                          <a:ea typeface="Calibri" panose="020F0502020204030204" pitchFamily="34" charset="0"/>
                          <a:cs typeface="Times New Roman" panose="02020603050405020304" pitchFamily="18" charset="0"/>
                        </a:rPr>
                        <a:t>ФЕДЕРАЛЬНАЯ ОБРАЗОВАТЕЛЬНАЯ ПРОГРАММА ДОШКОЛЬНОГО ОБРАЗОВАНИЯ</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78396855"/>
                  </a:ext>
                </a:extLst>
              </a:tr>
              <a:tr h="5795195">
                <a:tc>
                  <a:txBody>
                    <a:bodyPr/>
                    <a:lstStyle/>
                    <a:p>
                      <a:pPr algn="just"/>
                      <a:r>
                        <a:rPr lang="ru-RU" sz="1800" b="1" kern="1200" dirty="0" smtClean="0">
                          <a:solidFill>
                            <a:schemeClr val="dk1"/>
                          </a:solidFill>
                          <a:effectLst/>
                          <a:latin typeface="Times New Roman" panose="02020603050405020304" pitchFamily="18" charset="0"/>
                          <a:ea typeface="+mn-ea"/>
                          <a:cs typeface="Times New Roman" panose="02020603050405020304" pitchFamily="18" charset="0"/>
                        </a:rPr>
                        <a:t>Возраст от 4 до 5 лет</a:t>
                      </a:r>
                      <a:endParaRPr lang="ru-RU" sz="1800" kern="1200" dirty="0" smtClean="0">
                        <a:solidFill>
                          <a:schemeClr val="dk1"/>
                        </a:solidFill>
                        <a:effectLst/>
                        <a:latin typeface="Times New Roman" panose="02020603050405020304" pitchFamily="18" charset="0"/>
                        <a:ea typeface="+mn-ea"/>
                        <a:cs typeface="Times New Roman" panose="02020603050405020304" pitchFamily="18" charset="0"/>
                      </a:endParaRPr>
                    </a:p>
                    <a:p>
                      <a:pPr algn="just"/>
                      <a:r>
                        <a:rPr lang="ru-RU" sz="1800" b="1" kern="1200" dirty="0" smtClean="0">
                          <a:solidFill>
                            <a:schemeClr val="dk1"/>
                          </a:solidFill>
                          <a:effectLst/>
                          <a:latin typeface="Times New Roman" panose="02020603050405020304" pitchFamily="18" charset="0"/>
                          <a:ea typeface="+mn-ea"/>
                          <a:cs typeface="Times New Roman" panose="02020603050405020304" pitchFamily="18" charset="0"/>
                        </a:rPr>
                        <a:t>Звуковая культура речи.</a:t>
                      </a:r>
                      <a:endParaRPr lang="ru-RU" sz="1800" kern="1200" dirty="0" smtClean="0">
                        <a:solidFill>
                          <a:schemeClr val="dk1"/>
                        </a:solidFill>
                        <a:effectLst/>
                        <a:latin typeface="Times New Roman" panose="02020603050405020304" pitchFamily="18" charset="0"/>
                        <a:ea typeface="+mn-ea"/>
                        <a:cs typeface="Times New Roman" panose="02020603050405020304" pitchFamily="18" charset="0"/>
                      </a:endParaRPr>
                    </a:p>
                    <a:p>
                      <a:pPr algn="just"/>
                      <a:r>
                        <a:rPr lang="ru-RU" sz="18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1600" kern="1200" dirty="0" smtClean="0">
                          <a:solidFill>
                            <a:schemeClr val="dk1"/>
                          </a:solidFill>
                          <a:effectLst/>
                          <a:latin typeface="Times New Roman" panose="02020603050405020304" pitchFamily="18" charset="0"/>
                          <a:ea typeface="+mn-ea"/>
                          <a:cs typeface="Times New Roman" panose="02020603050405020304" pitchFamily="18" charset="0"/>
                        </a:rPr>
                        <a:t>Закреплять правильное произношение гласных и согласных звуков, отрабатывать произношение свистящих, шипящих и сонорных (</a:t>
                      </a:r>
                      <a:r>
                        <a:rPr lang="ru-RU" sz="1600" i="1" kern="1200" dirty="0" smtClean="0">
                          <a:solidFill>
                            <a:schemeClr val="dk1"/>
                          </a:solidFill>
                          <a:effectLst/>
                          <a:latin typeface="Times New Roman" panose="02020603050405020304" pitchFamily="18" charset="0"/>
                          <a:ea typeface="+mn-ea"/>
                          <a:cs typeface="Times New Roman" panose="02020603050405020304" pitchFamily="18" charset="0"/>
                        </a:rPr>
                        <a:t>р, л</a:t>
                      </a:r>
                      <a:r>
                        <a:rPr lang="ru-RU" sz="1600" kern="1200" dirty="0" smtClean="0">
                          <a:solidFill>
                            <a:schemeClr val="dk1"/>
                          </a:solidFill>
                          <a:effectLst/>
                          <a:latin typeface="Times New Roman" panose="02020603050405020304" pitchFamily="18" charset="0"/>
                          <a:ea typeface="+mn-ea"/>
                          <a:cs typeface="Times New Roman" panose="02020603050405020304" pitchFamily="18" charset="0"/>
                        </a:rPr>
                        <a:t>) звуков. Развивать артикуляционный аппарат.</a:t>
                      </a:r>
                    </a:p>
                    <a:p>
                      <a:pPr algn="just"/>
                      <a:r>
                        <a:rPr lang="ru-RU" sz="1600" kern="1200" dirty="0" smtClean="0">
                          <a:solidFill>
                            <a:schemeClr val="dk1"/>
                          </a:solidFill>
                          <a:effectLst/>
                          <a:latin typeface="Times New Roman" panose="02020603050405020304" pitchFamily="18" charset="0"/>
                          <a:ea typeface="+mn-ea"/>
                          <a:cs typeface="Times New Roman" panose="02020603050405020304" pitchFamily="18" charset="0"/>
                        </a:rPr>
                        <a:t>Продолжать работу над дикцией: совершенствовать отчетливое произнесение слов и словосочетаний. </a:t>
                      </a:r>
                    </a:p>
                    <a:p>
                      <a:pPr algn="just"/>
                      <a:r>
                        <a:rPr lang="ru-RU" sz="1600" kern="1200" dirty="0" smtClean="0">
                          <a:solidFill>
                            <a:schemeClr val="dk1"/>
                          </a:solidFill>
                          <a:effectLst/>
                          <a:latin typeface="Times New Roman" panose="02020603050405020304" pitchFamily="18" charset="0"/>
                          <a:ea typeface="+mn-ea"/>
                          <a:cs typeface="Times New Roman" panose="02020603050405020304" pitchFamily="18" charset="0"/>
                        </a:rPr>
                        <a:t>Развивать фонематический слух: учить различать на слух и называть слова, начинающиеся на определённый звук.</a:t>
                      </a:r>
                    </a:p>
                    <a:p>
                      <a:pPr algn="just"/>
                      <a:r>
                        <a:rPr lang="ru-RU" sz="1600" kern="1200" dirty="0" smtClean="0">
                          <a:solidFill>
                            <a:schemeClr val="dk1"/>
                          </a:solidFill>
                          <a:effectLst/>
                          <a:latin typeface="Times New Roman" panose="02020603050405020304" pitchFamily="18" charset="0"/>
                          <a:ea typeface="+mn-ea"/>
                          <a:cs typeface="Times New Roman" panose="02020603050405020304" pitchFamily="18" charset="0"/>
                        </a:rPr>
                        <a:t>Совершенствовать интонационную выразительность речи.</a:t>
                      </a:r>
                    </a:p>
                    <a:p>
                      <a:pPr algn="just"/>
                      <a:r>
                        <a:rPr lang="ru-RU" sz="1600" kern="1200" dirty="0" smtClean="0">
                          <a:solidFill>
                            <a:schemeClr val="dk1"/>
                          </a:solidFill>
                          <a:effectLst/>
                          <a:latin typeface="Times New Roman" panose="02020603050405020304" pitchFamily="18" charset="0"/>
                          <a:ea typeface="+mn-ea"/>
                          <a:cs typeface="Times New Roman" panose="02020603050405020304" pitchFamily="18" charset="0"/>
                        </a:rPr>
                        <a:t> </a:t>
                      </a:r>
                    </a:p>
                    <a:p>
                      <a:pPr algn="just"/>
                      <a:endParaRPr lang="ru-RU" dirty="0">
                        <a:latin typeface="Times New Roman" panose="02020603050405020304" pitchFamily="18" charset="0"/>
                        <a:cs typeface="Times New Roman" panose="02020603050405020304" pitchFamily="18" charset="0"/>
                      </a:endParaRPr>
                    </a:p>
                  </a:txBody>
                  <a:tcPr/>
                </a:tc>
                <a:tc>
                  <a:txBody>
                    <a:bodyPr/>
                    <a:lstStyle/>
                    <a:p>
                      <a:pPr algn="just"/>
                      <a:r>
                        <a:rPr lang="ru-RU" sz="1800" b="1" kern="1200" dirty="0" smtClean="0">
                          <a:solidFill>
                            <a:schemeClr val="dk1"/>
                          </a:solidFill>
                          <a:effectLst/>
                          <a:latin typeface="Times New Roman" panose="02020603050405020304" pitchFamily="18" charset="0"/>
                          <a:ea typeface="+mn-ea"/>
                          <a:cs typeface="Times New Roman" panose="02020603050405020304" pitchFamily="18" charset="0"/>
                        </a:rPr>
                        <a:t>Звуковая культура речи.</a:t>
                      </a:r>
                      <a:endParaRPr lang="ru-RU" sz="1800" kern="1200" dirty="0" smtClean="0">
                        <a:solidFill>
                          <a:schemeClr val="dk1"/>
                        </a:solidFill>
                        <a:effectLst/>
                        <a:latin typeface="Times New Roman" panose="02020603050405020304" pitchFamily="18" charset="0"/>
                        <a:ea typeface="+mn-ea"/>
                        <a:cs typeface="Times New Roman" panose="02020603050405020304" pitchFamily="18" charset="0"/>
                      </a:endParaRPr>
                    </a:p>
                    <a:p>
                      <a:pPr algn="just"/>
                      <a:r>
                        <a:rPr lang="ru-RU" sz="1600" kern="1200" dirty="0" smtClean="0">
                          <a:solidFill>
                            <a:schemeClr val="dk1"/>
                          </a:solidFill>
                          <a:effectLst/>
                          <a:latin typeface="Times New Roman" panose="02020603050405020304" pitchFamily="18" charset="0"/>
                          <a:ea typeface="+mn-ea"/>
                          <a:cs typeface="Times New Roman" panose="02020603050405020304" pitchFamily="18" charset="0"/>
                        </a:rPr>
                        <a:t>    Закреплять правильное произношение гласных и согласных звуков, отрабатывать произношение свистящих, шипящих и сонорных звуков. Продолжать работу над дикцией: совершенствовать отчетливое произношение слов и словосочетаний. Проводить работу по развитию фонематического слуха: учить различать на слух и называть слова с определенным звуком. Совершенствовать интонационную выразительность речи.</a:t>
                      </a:r>
                      <a:endParaRPr lang="ru-RU" sz="1600" b="1" kern="1200" dirty="0" smtClean="0">
                        <a:solidFill>
                          <a:schemeClr val="dk1"/>
                        </a:solidFill>
                        <a:effectLst/>
                        <a:latin typeface="Times New Roman" panose="02020603050405020304" pitchFamily="18" charset="0"/>
                        <a:ea typeface="+mn-ea"/>
                        <a:cs typeface="Times New Roman" panose="02020603050405020304" pitchFamily="18" charset="0"/>
                      </a:endParaRPr>
                    </a:p>
                    <a:p>
                      <a:pPr algn="just"/>
                      <a:endParaRPr lang="ru-RU" sz="1800" b="1" kern="1200" dirty="0" smtClean="0">
                        <a:solidFill>
                          <a:schemeClr val="dk1"/>
                        </a:solidFill>
                        <a:effectLst/>
                        <a:latin typeface="Times New Roman" panose="02020603050405020304" pitchFamily="18" charset="0"/>
                        <a:ea typeface="+mn-ea"/>
                        <a:cs typeface="Times New Roman" panose="02020603050405020304" pitchFamily="18" charset="0"/>
                      </a:endParaRPr>
                    </a:p>
                    <a:p>
                      <a:pPr algn="just"/>
                      <a:r>
                        <a:rPr lang="ru-RU" sz="1800" b="1" kern="1200" dirty="0" smtClean="0">
                          <a:solidFill>
                            <a:schemeClr val="dk1"/>
                          </a:solidFill>
                          <a:effectLst/>
                          <a:latin typeface="Times New Roman" panose="02020603050405020304" pitchFamily="18" charset="0"/>
                          <a:ea typeface="+mn-ea"/>
                          <a:cs typeface="Times New Roman" panose="02020603050405020304" pitchFamily="18" charset="0"/>
                        </a:rPr>
                        <a:t>Подготовка детей к обучению грамоте.</a:t>
                      </a:r>
                      <a:endParaRPr lang="ru-RU" sz="1800" kern="1200" dirty="0" smtClean="0">
                        <a:solidFill>
                          <a:schemeClr val="dk1"/>
                        </a:solidFill>
                        <a:effectLst/>
                        <a:latin typeface="Times New Roman" panose="02020603050405020304" pitchFamily="18" charset="0"/>
                        <a:ea typeface="+mn-ea"/>
                        <a:cs typeface="Times New Roman" panose="02020603050405020304" pitchFamily="18" charset="0"/>
                      </a:endParaRPr>
                    </a:p>
                    <a:p>
                      <a:pPr algn="just"/>
                      <a:r>
                        <a:rPr lang="ru-RU" sz="1600" kern="1200" dirty="0" smtClean="0">
                          <a:solidFill>
                            <a:schemeClr val="dk1"/>
                          </a:solidFill>
                          <a:effectLst/>
                          <a:latin typeface="Times New Roman" panose="02020603050405020304" pitchFamily="18" charset="0"/>
                          <a:ea typeface="+mn-ea"/>
                          <a:cs typeface="Times New Roman" panose="02020603050405020304" pitchFamily="18" charset="0"/>
                        </a:rPr>
                        <a:t>Продолжать знакомить с терминами «слово», «звук» практически, </a:t>
                      </a:r>
                      <a:r>
                        <a:rPr lang="ru-RU" sz="1600" b="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1600" kern="1200" dirty="0" smtClean="0">
                          <a:solidFill>
                            <a:schemeClr val="dk1"/>
                          </a:solidFill>
                          <a:effectLst/>
                          <a:latin typeface="Times New Roman" panose="02020603050405020304" pitchFamily="18" charset="0"/>
                          <a:ea typeface="+mn-ea"/>
                          <a:cs typeface="Times New Roman" panose="02020603050405020304" pitchFamily="18" charset="0"/>
                        </a:rPr>
                        <a:t>учат понимать и употреблять эти слова при выполнении упражнений, в речевых играх. Знакомить детей с тем, что слова состоят из звуков, звучат по-разному и сходно, звуки в слове произносятся в определенной последовательности, могут быть разные по длительности звучание (короткие и длинные). Формировать умения различать на слух твердые и мягкие согласные (без выделения терминов), определять и изолированно произносить первый звук в слове, называть слова с заданным звуком. Учить выделять голосом звук в слове: произносить заданный звук протяжно, громче, четче, чем он произносится обычно, называть изолированно.</a:t>
                      </a:r>
                    </a:p>
                    <a:p>
                      <a:pPr algn="just"/>
                      <a:endParaRPr lang="ru-RU"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813191871"/>
                  </a:ext>
                </a:extLst>
              </a:tr>
            </a:tbl>
          </a:graphicData>
        </a:graphic>
      </p:graphicFrame>
    </p:spTree>
    <p:extLst>
      <p:ext uri="{BB962C8B-B14F-4D97-AF65-F5344CB8AC3E}">
        <p14:creationId xmlns:p14="http://schemas.microsoft.com/office/powerpoint/2010/main" val="32265838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avatars.mds.yandex.net/i?id=46e4957f95895db464c95992c9f2896a6150ddf1-10996738-images-thumbs&amp;n=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Таблица 3"/>
          <p:cNvGraphicFramePr>
            <a:graphicFrameLocks noGrp="1"/>
          </p:cNvGraphicFramePr>
          <p:nvPr>
            <p:extLst>
              <p:ext uri="{D42A27DB-BD31-4B8C-83A1-F6EECF244321}">
                <p14:modId xmlns:p14="http://schemas.microsoft.com/office/powerpoint/2010/main" val="1722253982"/>
              </p:ext>
            </p:extLst>
          </p:nvPr>
        </p:nvGraphicFramePr>
        <p:xfrm>
          <a:off x="157656" y="73152"/>
          <a:ext cx="11958145" cy="6671495"/>
        </p:xfrm>
        <a:graphic>
          <a:graphicData uri="http://schemas.openxmlformats.org/drawingml/2006/table">
            <a:tbl>
              <a:tblPr firstRow="1" bandRow="1">
                <a:tableStyleId>{00A15C55-8517-42AA-B614-E9B94910E393}</a:tableStyleId>
              </a:tblPr>
              <a:tblGrid>
                <a:gridCol w="5991685">
                  <a:extLst>
                    <a:ext uri="{9D8B030D-6E8A-4147-A177-3AD203B41FA5}">
                      <a16:colId xmlns:a16="http://schemas.microsoft.com/office/drawing/2014/main" val="852598398"/>
                    </a:ext>
                  </a:extLst>
                </a:gridCol>
                <a:gridCol w="5966460">
                  <a:extLst>
                    <a:ext uri="{9D8B030D-6E8A-4147-A177-3AD203B41FA5}">
                      <a16:colId xmlns:a16="http://schemas.microsoft.com/office/drawing/2014/main" val="4066166605"/>
                    </a:ext>
                  </a:extLst>
                </a:gridCol>
              </a:tblGrid>
              <a:tr h="831998">
                <a:tc>
                  <a:txBody>
                    <a:bodyPr/>
                    <a:lstStyle/>
                    <a:p>
                      <a:pPr algn="ctr">
                        <a:lnSpc>
                          <a:spcPct val="115000"/>
                        </a:lnSpc>
                        <a:spcAft>
                          <a:spcPts val="0"/>
                        </a:spcAft>
                      </a:pPr>
                      <a:r>
                        <a:rPr lang="ru-RU" sz="1800" b="1" dirty="0">
                          <a:effectLst/>
                          <a:latin typeface="Times New Roman" panose="02020603050405020304" pitchFamily="18" charset="0"/>
                          <a:ea typeface="Calibri" panose="020F0502020204030204" pitchFamily="34" charset="0"/>
                          <a:cs typeface="Times New Roman" panose="02020603050405020304" pitchFamily="18" charset="0"/>
                        </a:rPr>
                        <a:t>Инновационная программа дошкольного образования</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ru-RU" sz="1800" b="1" dirty="0">
                          <a:effectLst/>
                          <a:latin typeface="Times New Roman" panose="02020603050405020304" pitchFamily="18" charset="0"/>
                          <a:ea typeface="Calibri" panose="020F0502020204030204" pitchFamily="34" charset="0"/>
                          <a:cs typeface="Times New Roman" panose="02020603050405020304" pitchFamily="18" charset="0"/>
                        </a:rPr>
                        <a:t>«От рождения до школы»</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0215" algn="ctr">
                        <a:lnSpc>
                          <a:spcPct val="115000"/>
                        </a:lnSpc>
                        <a:spcAft>
                          <a:spcPts val="0"/>
                        </a:spcAft>
                      </a:pPr>
                      <a:r>
                        <a:rPr lang="ru-RU" sz="1400" b="1" kern="100" dirty="0">
                          <a:effectLst/>
                          <a:latin typeface="Times New Roman" panose="02020603050405020304" pitchFamily="18" charset="0"/>
                          <a:ea typeface="Calibri" panose="020F0502020204030204" pitchFamily="34" charset="0"/>
                          <a:cs typeface="Times New Roman" panose="02020603050405020304" pitchFamily="18" charset="0"/>
                        </a:rPr>
                        <a:t>ФЕДЕРАЛЬНАЯ ОБРАЗОВАТЕЛЬНАЯ ПРОГРАММА ДОШКОЛЬНОГО ОБРАЗОВАНИЯ</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78396855"/>
                  </a:ext>
                </a:extLst>
              </a:tr>
              <a:tr h="5795195">
                <a:tc>
                  <a:txBody>
                    <a:bodyPr/>
                    <a:lstStyle/>
                    <a:p>
                      <a:pPr algn="just"/>
                      <a:r>
                        <a:rPr lang="ru-RU" sz="1800" b="1" kern="1200" dirty="0" smtClean="0">
                          <a:solidFill>
                            <a:schemeClr val="dk1"/>
                          </a:solidFill>
                          <a:effectLst/>
                          <a:latin typeface="Times New Roman" panose="02020603050405020304" pitchFamily="18" charset="0"/>
                          <a:ea typeface="+mn-ea"/>
                          <a:cs typeface="Times New Roman" panose="02020603050405020304" pitchFamily="18" charset="0"/>
                        </a:rPr>
                        <a:t>Возраст от 5 до 6 лет</a:t>
                      </a:r>
                      <a:endParaRPr lang="ru-RU" sz="1800" kern="1200" dirty="0" smtClean="0">
                        <a:solidFill>
                          <a:schemeClr val="dk1"/>
                        </a:solidFill>
                        <a:effectLst/>
                        <a:latin typeface="Times New Roman" panose="02020603050405020304" pitchFamily="18" charset="0"/>
                        <a:ea typeface="+mn-ea"/>
                        <a:cs typeface="Times New Roman" panose="02020603050405020304" pitchFamily="18" charset="0"/>
                      </a:endParaRPr>
                    </a:p>
                    <a:p>
                      <a:pPr algn="just"/>
                      <a:r>
                        <a:rPr lang="ru-RU" sz="1800" b="1" kern="1200" dirty="0" smtClean="0">
                          <a:solidFill>
                            <a:schemeClr val="dk1"/>
                          </a:solidFill>
                          <a:effectLst/>
                          <a:latin typeface="Times New Roman" panose="02020603050405020304" pitchFamily="18" charset="0"/>
                          <a:ea typeface="+mn-ea"/>
                          <a:cs typeface="Times New Roman" panose="02020603050405020304" pitchFamily="18" charset="0"/>
                        </a:rPr>
                        <a:t>Звуковая культура речи.</a:t>
                      </a:r>
                      <a:endParaRPr lang="ru-RU" sz="1800" kern="1200" dirty="0" smtClean="0">
                        <a:solidFill>
                          <a:schemeClr val="dk1"/>
                        </a:solidFill>
                        <a:effectLst/>
                        <a:latin typeface="Times New Roman" panose="02020603050405020304" pitchFamily="18" charset="0"/>
                        <a:ea typeface="+mn-ea"/>
                        <a:cs typeface="Times New Roman" panose="02020603050405020304" pitchFamily="18" charset="0"/>
                      </a:endParaRPr>
                    </a:p>
                    <a:p>
                      <a:pPr marL="0" indent="173038" algn="just"/>
                      <a:r>
                        <a:rPr lang="ru-RU" sz="1800" kern="1200" dirty="0" smtClean="0">
                          <a:solidFill>
                            <a:schemeClr val="dk1"/>
                          </a:solidFill>
                          <a:effectLst/>
                          <a:latin typeface="Times New Roman" panose="02020603050405020304" pitchFamily="18" charset="0"/>
                          <a:ea typeface="+mn-ea"/>
                          <a:cs typeface="Times New Roman" panose="02020603050405020304" pitchFamily="18" charset="0"/>
                        </a:rPr>
                        <a:t>Закреплять правильное, отчетливое произнесение</a:t>
                      </a:r>
                      <a:r>
                        <a:rPr lang="ru-RU" sz="1800" kern="1200" baseline="0" dirty="0" smtClean="0">
                          <a:solidFill>
                            <a:schemeClr val="dk1"/>
                          </a:solidFill>
                          <a:effectLst/>
                          <a:latin typeface="Times New Roman" panose="02020603050405020304" pitchFamily="18" charset="0"/>
                          <a:ea typeface="+mn-ea"/>
                          <a:cs typeface="Times New Roman" panose="02020603050405020304" pitchFamily="18" charset="0"/>
                        </a:rPr>
                        <a:t> з</a:t>
                      </a:r>
                      <a:r>
                        <a:rPr lang="ru-RU" sz="1800" kern="1200" dirty="0" smtClean="0">
                          <a:solidFill>
                            <a:schemeClr val="dk1"/>
                          </a:solidFill>
                          <a:effectLst/>
                          <a:latin typeface="Times New Roman" panose="02020603050405020304" pitchFamily="18" charset="0"/>
                          <a:ea typeface="+mn-ea"/>
                          <a:cs typeface="Times New Roman" panose="02020603050405020304" pitchFamily="18" charset="0"/>
                        </a:rPr>
                        <a:t>вуков. Учить различать на слух и отчетливо произносить сходные по артикуляции и звучанию согласные звуки: </a:t>
                      </a:r>
                      <a:r>
                        <a:rPr lang="ru-RU" sz="1800" i="1" kern="1200" dirty="0" smtClean="0">
                          <a:solidFill>
                            <a:schemeClr val="dk1"/>
                          </a:solidFill>
                          <a:effectLst/>
                          <a:latin typeface="Times New Roman" panose="02020603050405020304" pitchFamily="18" charset="0"/>
                          <a:ea typeface="+mn-ea"/>
                          <a:cs typeface="Times New Roman" panose="02020603050405020304" pitchFamily="18" charset="0"/>
                        </a:rPr>
                        <a:t>с-з, с-ц, ш-ж, ч-ц, с-ш, ж-з, л-р.</a:t>
                      </a:r>
                      <a:endParaRPr lang="ru-RU" sz="1800" kern="1200" dirty="0" smtClean="0">
                        <a:solidFill>
                          <a:schemeClr val="dk1"/>
                        </a:solidFill>
                        <a:effectLst/>
                        <a:latin typeface="Times New Roman" panose="02020603050405020304" pitchFamily="18" charset="0"/>
                        <a:ea typeface="+mn-ea"/>
                        <a:cs typeface="Times New Roman" panose="02020603050405020304" pitchFamily="18" charset="0"/>
                      </a:endParaRPr>
                    </a:p>
                    <a:p>
                      <a:pPr marL="0" indent="173038" algn="just"/>
                      <a:r>
                        <a:rPr lang="ru-RU" sz="1800" kern="1200" dirty="0" smtClean="0">
                          <a:solidFill>
                            <a:schemeClr val="dk1"/>
                          </a:solidFill>
                          <a:effectLst/>
                          <a:latin typeface="Times New Roman" panose="02020603050405020304" pitchFamily="18" charset="0"/>
                          <a:ea typeface="+mn-ea"/>
                          <a:cs typeface="Times New Roman" panose="02020603050405020304" pitchFamily="18" charset="0"/>
                        </a:rPr>
                        <a:t>Продолжать развивать фонематический слух.</a:t>
                      </a:r>
                    </a:p>
                    <a:p>
                      <a:pPr marL="0" indent="173038" algn="just"/>
                      <a:r>
                        <a:rPr lang="ru-RU" sz="1800" kern="1200" dirty="0" smtClean="0">
                          <a:solidFill>
                            <a:schemeClr val="dk1"/>
                          </a:solidFill>
                          <a:effectLst/>
                          <a:latin typeface="Times New Roman" panose="02020603050405020304" pitchFamily="18" charset="0"/>
                          <a:ea typeface="+mn-ea"/>
                          <a:cs typeface="Times New Roman" panose="02020603050405020304" pitchFamily="18" charset="0"/>
                        </a:rPr>
                        <a:t>Учить определять место звука в слове (начало, середина, конец).</a:t>
                      </a:r>
                    </a:p>
                    <a:p>
                      <a:pPr marL="0" indent="173038" algn="just"/>
                      <a:r>
                        <a:rPr lang="ru-RU" sz="1800" kern="1200" dirty="0" smtClean="0">
                          <a:solidFill>
                            <a:schemeClr val="dk1"/>
                          </a:solidFill>
                          <a:effectLst/>
                          <a:latin typeface="Times New Roman" panose="02020603050405020304" pitchFamily="18" charset="0"/>
                          <a:ea typeface="+mn-ea"/>
                          <a:cs typeface="Times New Roman" panose="02020603050405020304" pitchFamily="18" charset="0"/>
                        </a:rPr>
                        <a:t> Отрабатывать интонационную выразительность речи.</a:t>
                      </a:r>
                    </a:p>
                    <a:p>
                      <a:pPr marL="0" indent="173038" algn="just"/>
                      <a:r>
                        <a:rPr lang="ru-RU" sz="1800" kern="1200" dirty="0" smtClean="0">
                          <a:solidFill>
                            <a:schemeClr val="dk1"/>
                          </a:solidFill>
                          <a:effectLst/>
                          <a:latin typeface="Times New Roman" panose="02020603050405020304" pitchFamily="18" charset="0"/>
                          <a:ea typeface="+mn-ea"/>
                          <a:cs typeface="Times New Roman" panose="02020603050405020304" pitchFamily="18" charset="0"/>
                        </a:rPr>
                        <a:t>Помогать детям замечать неправильную постановку ударения в слове, ошибку в чередовании согласных, предоставлять возможность самостоятельно ее исправить.</a:t>
                      </a:r>
                    </a:p>
                    <a:p>
                      <a:pPr algn="just"/>
                      <a:r>
                        <a:rPr lang="ru-RU" sz="1600" kern="1200" dirty="0" smtClean="0">
                          <a:solidFill>
                            <a:schemeClr val="dk1"/>
                          </a:solidFill>
                          <a:effectLst/>
                          <a:latin typeface="Times New Roman" panose="02020603050405020304" pitchFamily="18" charset="0"/>
                          <a:ea typeface="+mn-ea"/>
                          <a:cs typeface="Times New Roman" panose="02020603050405020304" pitchFamily="18" charset="0"/>
                        </a:rPr>
                        <a:t> </a:t>
                      </a:r>
                    </a:p>
                    <a:p>
                      <a:pPr algn="just"/>
                      <a:endParaRPr lang="ru-RU" dirty="0">
                        <a:latin typeface="Times New Roman" panose="02020603050405020304" pitchFamily="18" charset="0"/>
                        <a:cs typeface="Times New Roman" panose="02020603050405020304" pitchFamily="18" charset="0"/>
                      </a:endParaRPr>
                    </a:p>
                  </a:txBody>
                  <a:tcPr/>
                </a:tc>
                <a:tc>
                  <a:txBody>
                    <a:bodyPr/>
                    <a:lstStyle/>
                    <a:p>
                      <a:pPr algn="just"/>
                      <a:r>
                        <a:rPr lang="ru-RU" sz="1800" b="1" kern="1200" dirty="0" smtClean="0">
                          <a:solidFill>
                            <a:schemeClr val="dk1"/>
                          </a:solidFill>
                          <a:effectLst/>
                          <a:latin typeface="Times New Roman" panose="02020603050405020304" pitchFamily="18" charset="0"/>
                          <a:ea typeface="+mn-ea"/>
                          <a:cs typeface="Times New Roman" panose="02020603050405020304" pitchFamily="18" charset="0"/>
                        </a:rPr>
                        <a:t>Звуковая культура речи.</a:t>
                      </a:r>
                      <a:endParaRPr lang="ru-RU" sz="1800" kern="1200" dirty="0" smtClean="0">
                        <a:solidFill>
                          <a:schemeClr val="dk1"/>
                        </a:solidFill>
                        <a:effectLst/>
                        <a:latin typeface="Times New Roman" panose="02020603050405020304" pitchFamily="18" charset="0"/>
                        <a:ea typeface="+mn-ea"/>
                        <a:cs typeface="Times New Roman" panose="02020603050405020304" pitchFamily="18" charset="0"/>
                      </a:endParaRPr>
                    </a:p>
                    <a:p>
                      <a:pPr marL="0" marR="0" lvl="0" indent="173038" algn="just" defTabSz="914400" rtl="0" eaLnBrk="1" fontAlgn="auto" latinLnBrk="0" hangingPunct="1">
                        <a:lnSpc>
                          <a:spcPct val="100000"/>
                        </a:lnSpc>
                        <a:spcBef>
                          <a:spcPts val="0"/>
                        </a:spcBef>
                        <a:spcAft>
                          <a:spcPts val="0"/>
                        </a:spcAft>
                        <a:buClrTx/>
                        <a:buSzTx/>
                        <a:buFontTx/>
                        <a:buNone/>
                        <a:tabLst/>
                        <a:defRPr/>
                      </a:pPr>
                      <a:r>
                        <a:rPr lang="ru-RU" sz="1800" kern="1200" dirty="0" smtClean="0">
                          <a:solidFill>
                            <a:schemeClr val="dk1"/>
                          </a:solidFill>
                          <a:effectLst/>
                          <a:latin typeface="Times New Roman" panose="02020603050405020304" pitchFamily="18" charset="0"/>
                          <a:ea typeface="+mn-ea"/>
                          <a:cs typeface="Times New Roman" panose="02020603050405020304" pitchFamily="18" charset="0"/>
                        </a:rPr>
                        <a:t>Закреплять правильное, отчетливое произношение всех звуков родного языка. Учить детей различать на слух и отчетливо произносить часто смешиваемые звуки (с-ш, ж-з). Продолжать развивать фонематический слух. Учить определять место звука в слове. Отрабатывать интонационную выразительность речи.</a:t>
                      </a:r>
                    </a:p>
                    <a:p>
                      <a:pPr algn="just"/>
                      <a:endParaRPr lang="ru-RU" sz="1800" b="1" kern="1200" dirty="0" smtClean="0">
                        <a:solidFill>
                          <a:schemeClr val="dk1"/>
                        </a:solidFill>
                        <a:effectLst/>
                        <a:latin typeface="Times New Roman" panose="02020603050405020304" pitchFamily="18" charset="0"/>
                        <a:ea typeface="+mn-ea"/>
                        <a:cs typeface="Times New Roman" panose="02020603050405020304" pitchFamily="18" charset="0"/>
                      </a:endParaRPr>
                    </a:p>
                    <a:p>
                      <a:pPr algn="just"/>
                      <a:r>
                        <a:rPr lang="ru-RU" sz="1800" b="1" kern="1200" dirty="0" smtClean="0">
                          <a:solidFill>
                            <a:schemeClr val="dk1"/>
                          </a:solidFill>
                          <a:effectLst/>
                          <a:latin typeface="Times New Roman" panose="02020603050405020304" pitchFamily="18" charset="0"/>
                          <a:ea typeface="+mn-ea"/>
                          <a:cs typeface="Times New Roman" panose="02020603050405020304" pitchFamily="18" charset="0"/>
                        </a:rPr>
                        <a:t>Подготовка детей к обучению грамоте.</a:t>
                      </a:r>
                      <a:endParaRPr lang="ru-RU" sz="1800" kern="1200" dirty="0" smtClean="0">
                        <a:solidFill>
                          <a:schemeClr val="dk1"/>
                        </a:solidFill>
                        <a:effectLst/>
                        <a:latin typeface="Times New Roman" panose="02020603050405020304" pitchFamily="18" charset="0"/>
                        <a:ea typeface="+mn-ea"/>
                        <a:cs typeface="Times New Roman" panose="02020603050405020304" pitchFamily="18" charset="0"/>
                      </a:endParaRPr>
                    </a:p>
                    <a:p>
                      <a:pPr marL="0" marR="0" lvl="0" indent="268288" algn="just" defTabSz="914400" rtl="0" eaLnBrk="1" fontAlgn="auto" latinLnBrk="0" hangingPunct="1">
                        <a:lnSpc>
                          <a:spcPct val="100000"/>
                        </a:lnSpc>
                        <a:spcBef>
                          <a:spcPts val="0"/>
                        </a:spcBef>
                        <a:spcAft>
                          <a:spcPts val="0"/>
                        </a:spcAft>
                        <a:buClrTx/>
                        <a:buSzTx/>
                        <a:buFontTx/>
                        <a:buNone/>
                        <a:tabLst/>
                        <a:defRPr/>
                      </a:pPr>
                      <a:r>
                        <a:rPr lang="ru-RU" sz="1800" kern="1200" dirty="0" smtClean="0">
                          <a:solidFill>
                            <a:schemeClr val="dk1"/>
                          </a:solidFill>
                          <a:effectLst/>
                          <a:latin typeface="Times New Roman" panose="02020603050405020304" pitchFamily="18" charset="0"/>
                          <a:ea typeface="+mn-ea"/>
                          <a:cs typeface="Times New Roman" panose="02020603050405020304" pitchFamily="18" charset="0"/>
                        </a:rPr>
                        <a:t>Учить производить анализ слов различной звуковой структуры, выделять словесное ударение и определять его место в структуре слова, качественно характеризовать выделяемые звуки (гласные, твердый согласный, мягкий согласный, ударный гласный, безударный гласный звук), правильно употреблять соответствующие термины. Познакомить детей со словесным составом предложения и звуковым составом слова.</a:t>
                      </a:r>
                    </a:p>
                    <a:p>
                      <a:pPr algn="just"/>
                      <a:endParaRPr lang="ru-RU"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813191871"/>
                  </a:ext>
                </a:extLst>
              </a:tr>
            </a:tbl>
          </a:graphicData>
        </a:graphic>
      </p:graphicFrame>
    </p:spTree>
    <p:extLst>
      <p:ext uri="{BB962C8B-B14F-4D97-AF65-F5344CB8AC3E}">
        <p14:creationId xmlns:p14="http://schemas.microsoft.com/office/powerpoint/2010/main" val="108564909"/>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TotalTime>
  <Words>1757</Words>
  <Application>Microsoft Office PowerPoint</Application>
  <PresentationFormat>Широкоэкранный</PresentationFormat>
  <Paragraphs>150</Paragraphs>
  <Slides>16</Slides>
  <Notes>6</Notes>
  <HiddenSlides>0</HiddenSlides>
  <MMClips>0</MMClips>
  <ScaleCrop>false</ScaleCrop>
  <HeadingPairs>
    <vt:vector size="6" baseType="variant">
      <vt:variant>
        <vt:lpstr>Использованные шрифты</vt:lpstr>
      </vt:variant>
      <vt:variant>
        <vt:i4>9</vt:i4>
      </vt:variant>
      <vt:variant>
        <vt:lpstr>Тема</vt:lpstr>
      </vt:variant>
      <vt:variant>
        <vt:i4>1</vt:i4>
      </vt:variant>
      <vt:variant>
        <vt:lpstr>Заголовки слайдов</vt:lpstr>
      </vt:variant>
      <vt:variant>
        <vt:i4>16</vt:i4>
      </vt:variant>
    </vt:vector>
  </HeadingPairs>
  <TitlesOfParts>
    <vt:vector size="26" baseType="lpstr">
      <vt:lpstr>Arial</vt:lpstr>
      <vt:lpstr>Arial Unicode MS</vt:lpstr>
      <vt:lpstr>Bookman Old Style</vt:lpstr>
      <vt:lpstr>Calibri</vt:lpstr>
      <vt:lpstr>Calibri Light</vt:lpstr>
      <vt:lpstr>Crimson Text</vt:lpstr>
      <vt:lpstr>Mangal</vt:lpstr>
      <vt:lpstr>Symbol</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 Windows</dc:creator>
  <cp:lastModifiedBy>Пользователь Windows</cp:lastModifiedBy>
  <cp:revision>19</cp:revision>
  <dcterms:created xsi:type="dcterms:W3CDTF">2023-10-19T16:46:18Z</dcterms:created>
  <dcterms:modified xsi:type="dcterms:W3CDTF">2023-10-23T18:30:32Z</dcterms:modified>
</cp:coreProperties>
</file>