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81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9" r:id="rId12"/>
    <p:sldId id="277" r:id="rId13"/>
    <p:sldId id="280" r:id="rId14"/>
    <p:sldId id="278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E15BB-163E-40E1-995A-D9AF4FC0EF70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37F74-3CC7-4F80-BCAF-8F8ABF4FF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6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37F74-3CC7-4F80-BCAF-8F8ABF4FFB8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2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37F74-3CC7-4F80-BCAF-8F8ABF4FFB8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8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26AC-4E50-44A1-9EEE-A3162D0A3D7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B4B3-76A0-4B11-8513-7C514E1A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26AC-4E50-44A1-9EEE-A3162D0A3D7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B4B3-76A0-4B11-8513-7C514E1A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8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26AC-4E50-44A1-9EEE-A3162D0A3D7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B4B3-76A0-4B11-8513-7C514E1A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6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26AC-4E50-44A1-9EEE-A3162D0A3D7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B4B3-76A0-4B11-8513-7C514E1A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8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26AC-4E50-44A1-9EEE-A3162D0A3D7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B4B3-76A0-4B11-8513-7C514E1A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8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26AC-4E50-44A1-9EEE-A3162D0A3D7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B4B3-76A0-4B11-8513-7C514E1A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3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26AC-4E50-44A1-9EEE-A3162D0A3D7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B4B3-76A0-4B11-8513-7C514E1A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8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26AC-4E50-44A1-9EEE-A3162D0A3D7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B4B3-76A0-4B11-8513-7C514E1A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5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26AC-4E50-44A1-9EEE-A3162D0A3D7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B4B3-76A0-4B11-8513-7C514E1A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1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26AC-4E50-44A1-9EEE-A3162D0A3D7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B4B3-76A0-4B11-8513-7C514E1A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26AC-4E50-44A1-9EEE-A3162D0A3D7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B4B3-76A0-4B11-8513-7C514E1A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2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926AC-4E50-44A1-9EEE-A3162D0A3D7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B4B3-76A0-4B11-8513-7C514E1AA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3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480" y="0"/>
            <a:ext cx="1170432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детский сад №17 </a:t>
            </a:r>
            <a:r>
              <a:rPr lang="ru-RU" sz="16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«Серебряное копытце»</a:t>
            </a:r>
          </a:p>
          <a:p>
            <a:pPr indent="1081088" algn="ctr"/>
            <a:r>
              <a:rPr lang="ru-RU" sz="3200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ookman Old Style" pitchFamily="18" charset="0"/>
              </a:rPr>
              <a:t> </a:t>
            </a:r>
          </a:p>
          <a:p>
            <a:pPr indent="1081088" algn="ctr"/>
            <a:r>
              <a:rPr lang="ru-RU" sz="3200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ookman Old Style" pitchFamily="18" charset="0"/>
              </a:rPr>
              <a:t>«Реализуем ФОП ДО. </a:t>
            </a:r>
          </a:p>
          <a:p>
            <a:pPr indent="1081088" algn="ctr"/>
            <a:r>
              <a:rPr lang="ru-RU" sz="3200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ookman Old Style" pitchFamily="18" charset="0"/>
              </a:rPr>
              <a:t>Подготовка к обучению грамоте детей </a:t>
            </a:r>
            <a:r>
              <a:rPr lang="ru-RU" sz="3200" b="1" i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ookman Old Style" pitchFamily="18" charset="0"/>
              </a:rPr>
              <a:t>4 -7 лет </a:t>
            </a:r>
            <a:r>
              <a:rPr lang="ru-RU" sz="3200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Bookman Old Style" pitchFamily="18" charset="0"/>
              </a:rPr>
              <a:t>в общеразвивающих группах детского сада: цели, задачи, рекомендации к проведению занятий» </a:t>
            </a:r>
            <a:endParaRPr lang="ru-RU" sz="3200" b="1" i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Bookman Old Style" pitchFamily="18" charset="0"/>
            </a:endParaRPr>
          </a:p>
          <a:p>
            <a:pPr indent="712788"/>
            <a:endParaRPr lang="ru-RU" sz="11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712788"/>
            <a:endParaRPr lang="ru-RU" sz="11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Юшкова Анна Владимировна</a:t>
            </a:r>
            <a:endParaRPr lang="ru-RU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Карпинск 2024</a:t>
            </a:r>
            <a:endParaRPr lang="ru-RU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157" y="3588248"/>
            <a:ext cx="5636922" cy="2254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988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30" y="1"/>
            <a:ext cx="12190033" cy="691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593" y="56352"/>
            <a:ext cx="11109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 </a:t>
            </a:r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Знакомство с гласными </a:t>
            </a:r>
            <a:r>
              <a:rPr lang="ru-RU" sz="4400" b="1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звуками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0830" y="547967"/>
            <a:ext cx="4741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игр</a:t>
            </a:r>
            <a:endParaRPr lang="ru-RU" sz="4400" b="1" spc="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284" y="927847"/>
            <a:ext cx="2238644" cy="330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4" y="1317572"/>
            <a:ext cx="4228612" cy="2385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643" y="895445"/>
            <a:ext cx="5284104" cy="277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4730503" y="857436"/>
            <a:ext cx="153212" cy="1587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58467" y="2473556"/>
            <a:ext cx="147772" cy="2105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660" y="3964465"/>
            <a:ext cx="4297867" cy="276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Овал 33"/>
          <p:cNvSpPr/>
          <p:nvPr/>
        </p:nvSpPr>
        <p:spPr>
          <a:xfrm>
            <a:off x="4304029" y="4412872"/>
            <a:ext cx="293627" cy="2637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56" y="3812729"/>
            <a:ext cx="3883377" cy="291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Прямоугольник 51"/>
          <p:cNvSpPr/>
          <p:nvPr/>
        </p:nvSpPr>
        <p:spPr>
          <a:xfrm>
            <a:off x="8730550" y="4857998"/>
            <a:ext cx="286990" cy="23508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9025001" y="4860011"/>
            <a:ext cx="286990" cy="2350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54" name="Рисунок 53" descr="D:\АННА\ДЛЯ ЛОГОПЕДА\ДОПОБРАЗОВАНИЕ обучение чтению\Конспекты обучению чтения\Картинки к занятиям\Игра Составь слово по 1-ым буквам\арбуз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5606" y="5804381"/>
            <a:ext cx="1083733" cy="946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82" name="Рисунок 3" descr="шары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8454" y="5287040"/>
            <a:ext cx="743452" cy="74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Рисунок 25" descr="утка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9784" y="6100166"/>
            <a:ext cx="731575" cy="59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Рисунок 27" descr="рак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6195" y="5148845"/>
            <a:ext cx="822553" cy="5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5965766" y="0"/>
            <a:ext cx="6226233" cy="19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5965766" y="92810"/>
            <a:ext cx="62262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5965766" y="614093"/>
            <a:ext cx="62262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5965766" y="914400"/>
            <a:ext cx="6226233" cy="19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5965766" y="1371600"/>
            <a:ext cx="6226233" cy="19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5965766" y="1695242"/>
            <a:ext cx="6226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Учитель-логопед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Юшкова А.В.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Надпись 43"/>
          <p:cNvSpPr txBox="1"/>
          <p:nvPr/>
        </p:nvSpPr>
        <p:spPr>
          <a:xfrm>
            <a:off x="9025001" y="4252362"/>
            <a:ext cx="3183654" cy="29237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n w="9525" cap="flat" cmpd="sng" algn="ctr">
                  <a:solidFill>
                    <a:srgbClr val="FFFF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находится звук </a:t>
            </a:r>
            <a:r>
              <a:rPr lang="ru-RU" sz="2400" b="1" dirty="0">
                <a:ln w="9525" cap="flat" cmpd="sng" algn="ctr">
                  <a:solidFill>
                    <a:srgbClr val="FFFF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ln w="9525" cap="flat" cmpd="sng" algn="ctr">
                  <a:solidFill>
                    <a:srgbClr val="FFFF00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48" y="5293188"/>
            <a:ext cx="752658" cy="638732"/>
          </a:xfrm>
          <a:prstGeom prst="rect">
            <a:avLst/>
          </a:prstGeom>
        </p:spPr>
      </p:pic>
      <p:pic>
        <p:nvPicPr>
          <p:cNvPr id="2083" name="Рисунок 26" descr="ананас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3802" y="5796666"/>
            <a:ext cx="580637" cy="8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516" y="4857998"/>
            <a:ext cx="298730" cy="249958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9870152" y="4843120"/>
            <a:ext cx="286990" cy="2350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944" y="4854147"/>
            <a:ext cx="298730" cy="249958"/>
          </a:xfrm>
          <a:prstGeom prst="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10134536" y="4840121"/>
            <a:ext cx="286990" cy="23508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663" y="4841099"/>
            <a:ext cx="298730" cy="24995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6507" y="4841099"/>
            <a:ext cx="301145" cy="25197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8465" y="4841099"/>
            <a:ext cx="304826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2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 этап – Знакомство с гласными </a:t>
            </a:r>
            <a:r>
              <a:rPr kumimoji="0" lang="ru-RU" sz="4400" b="1" i="0" u="sng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буквами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84893"/>
            <a:ext cx="4741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игр</a:t>
            </a:r>
            <a:endParaRPr kumimoji="0" lang="ru-RU" sz="4400" b="1" i="0" u="none" strike="noStrike" kern="1200" cap="none" spc="50" normalizeH="0" baseline="0" noProof="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732" y="769441"/>
            <a:ext cx="2712213" cy="3836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510" y="1487325"/>
            <a:ext cx="1990208" cy="2738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745" y="998517"/>
            <a:ext cx="4588932" cy="32445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128" y="4399799"/>
            <a:ext cx="1956821" cy="23629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169" y="4399799"/>
            <a:ext cx="1831521" cy="2362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242" y="4226145"/>
            <a:ext cx="2658691" cy="25298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485" y="4303864"/>
            <a:ext cx="1870581" cy="2458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542" y="4632835"/>
            <a:ext cx="3013526" cy="2123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28" y="1504216"/>
            <a:ext cx="1990208" cy="27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24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этап – Знакомство с согласными </a:t>
            </a:r>
            <a:r>
              <a:rPr kumimoji="0" lang="ru-RU" sz="4400" b="1" i="0" u="sng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звуками</a:t>
            </a:r>
            <a:endParaRPr kumimoji="0" lang="ru-RU" sz="18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043" y="625506"/>
            <a:ext cx="39962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игр</a:t>
            </a:r>
            <a:endParaRPr lang="ru-RU" sz="4400" b="1" spc="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358" y="1036653"/>
            <a:ext cx="3945430" cy="55805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29" y="1365719"/>
            <a:ext cx="3807093" cy="28553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74" y="4129355"/>
            <a:ext cx="3947337" cy="28203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788" y="1036653"/>
            <a:ext cx="4031888" cy="55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0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24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 этап – Знакомство с согласными </a:t>
            </a:r>
            <a:r>
              <a:rPr kumimoji="0" lang="ru-RU" sz="4400" b="1" i="0" u="sng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буквами</a:t>
            </a:r>
            <a:endParaRPr kumimoji="0" lang="ru-RU" sz="18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30" y="759949"/>
            <a:ext cx="4087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игр</a:t>
            </a:r>
            <a:endParaRPr kumimoji="0" lang="ru-RU" sz="4400" b="1" i="0" u="none" strike="noStrike" kern="1200" cap="none" spc="50" normalizeH="0" baseline="0" noProof="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427" y="994076"/>
            <a:ext cx="3968840" cy="5639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015" y="4412012"/>
            <a:ext cx="1714161" cy="2358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103" y="994076"/>
            <a:ext cx="3930138" cy="3357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6" y="1601210"/>
            <a:ext cx="3904583" cy="27500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39" y="4423075"/>
            <a:ext cx="5907526" cy="23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20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811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Оптимальные сроки для начала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 грамоте</a:t>
            </a:r>
            <a:r>
              <a:rPr lang="ru-RU" sz="4400" b="1" spc="5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4400" b="1" i="0" u="none" strike="noStrike" kern="1200" cap="none" spc="50" normalizeH="0" baseline="0" noProof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935" y="1685541"/>
            <a:ext cx="50630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возрасте 4-х лет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84138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 особо выражено «языковое чутьё», интерес к языку. Если в 4 года ребёнок может 10-15 минут увлечённо заниматься развивающими играми и проявляет интерес к буквам, стоит попробовать начать занятия по подготовке к обучению грамоте.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4936" y="1694682"/>
            <a:ext cx="6349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 5-7 лет </a:t>
            </a:r>
          </a:p>
          <a:p>
            <a:pPr indent="84138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большинства детей является наиболее благоприятным для активного развития восприятия, внимания, памяти, мышления. Ребёнок в этом возрасте физиологически готов к развивающему обучению, у него появляется желание учиться. Это не значит, что все дети в одинаковой степени освоят навыки чтения, но начинать заниматься с ними уже нужно.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7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60" y="4123944"/>
            <a:ext cx="6336781" cy="253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811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b="1" spc="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303" y="180671"/>
            <a:ext cx="1201656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водя малыша в мир чтения, мы должны в первую очередь помнить о том, что </a:t>
            </a:r>
            <a:r>
              <a:rPr lang="ru-RU" sz="4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письменная речь является отображением устной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Поэтому знакомство с буквами и складывание их в слоги и слова на начальном этапе обучения – совсем не главное.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Главное - Слышать слово, состоящее из звуков!!!</a:t>
            </a:r>
            <a:endParaRPr lang="ru-RU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133" y="4904330"/>
            <a:ext cx="4470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2990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811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50" dirty="0" smtClean="0">
                <a:ln w="11430">
                  <a:noFill/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Звуковой Аналитико-Синтетический Метод:</a:t>
            </a:r>
            <a:endParaRPr kumimoji="0" lang="ru-RU" sz="4400" b="1" i="0" u="none" strike="noStrike" kern="1200" cap="none" spc="50" normalizeH="0" baseline="0" noProof="0" dirty="0" smtClean="0">
              <a:ln w="11430">
                <a:noFill/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0" y="843677"/>
            <a:ext cx="1218117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3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основу, те есть часть создания приписывают К.Д. Ушинскому.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9738"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обучения грамоте становится </a:t>
            </a:r>
            <a:r>
              <a:rPr lang="ru-RU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звук.</a:t>
            </a:r>
          </a:p>
          <a:p>
            <a:pPr indent="439738"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звуковом аналитическом методе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звуку делением фразы на слова, слов на слоги, слогов на звуки, т.е. </a:t>
            </a: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строится аналитическим путём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39738"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звуковом синтетическом методе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звука идут к слогу, от слогов – к словам, потом к предложениям.</a:t>
            </a:r>
          </a:p>
          <a:p>
            <a:pPr indent="439738"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грамоте используется </a:t>
            </a:r>
            <a:r>
              <a:rPr lang="ru-RU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аналитико-синтетический метод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</a:t>
            </a: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и синтетическая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сочетаются.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7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4400" b="1" spc="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13454" y="604112"/>
            <a:ext cx="3596545" cy="1815326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речью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средством общения 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135612" y="713609"/>
            <a:ext cx="4918944" cy="2091994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накомство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книжной культурой, детской литературой, понимание на слух текстов различных жанров детской литературы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13453" y="2805603"/>
            <a:ext cx="3596545" cy="1535075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богащение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активного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словаря.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-10830" y="4726844"/>
            <a:ext cx="5221681" cy="1815326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азвитие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связной, грамматически правильной диалогической и монологической речи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350000" y="4726844"/>
            <a:ext cx="5704556" cy="1815326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ормирование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звуковой аналитико-синтетической активности как предпосылки обучения грамоте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820829" y="3174058"/>
            <a:ext cx="5204638" cy="1815326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азвитие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звуковой и интонационной культуры речи, фонематического слуха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539067" y="1137896"/>
            <a:ext cx="3522133" cy="1667707"/>
          </a:xfrm>
          <a:prstGeom prst="cloud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азвитие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речевого творчества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4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811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редпосылки к обучению грамоте</a:t>
            </a:r>
            <a:endParaRPr lang="ru-RU" sz="4400" b="1" spc="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948" y="769441"/>
            <a:ext cx="371884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изиологические: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Уровень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созревания головного мозга, мелкой моторики пальцев рук и кисти.</a:t>
            </a:r>
            <a:endParaRPr lang="ru-RU" sz="2800" dirty="0" smtClean="0">
              <a:solidFill>
                <a:srgbClr val="2A27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7160" y="766200"/>
            <a:ext cx="438415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сихологические:</a:t>
            </a:r>
          </a:p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уровень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сформированности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психических процессов, в том числе и устной речи.</a:t>
            </a:r>
            <a:endParaRPr lang="ru-RU" sz="2800" dirty="0" smtClean="0">
              <a:solidFill>
                <a:srgbClr val="2A27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38239" y="865439"/>
            <a:ext cx="353925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84138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2A27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степень педагогически грамотного содействия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-речевому развитию ребенка.</a:t>
            </a:r>
            <a:endParaRPr lang="ru-RU" sz="2800" dirty="0" smtClean="0">
              <a:solidFill>
                <a:srgbClr val="2A272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3" y="3337560"/>
            <a:ext cx="7612381" cy="304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644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811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Составляющие готовности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обучению грамоте ребёнка</a:t>
            </a:r>
            <a:endParaRPr lang="ru-RU" sz="4400" b="1" spc="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8015" y="1323731"/>
            <a:ext cx="5324517" cy="2615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5738"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Достаточный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уровень интеллектуального 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общеречевого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развития, представлений о явлениях языка и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речи.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6374" y="4090865"/>
            <a:ext cx="4566585" cy="2615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Правильное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звукопроизношение (четкая артикуляция звуков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8992" y="1328579"/>
            <a:ext cx="5275407" cy="2615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Развитый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речевой слух и фонематическое восприятие (профилактика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дисграфии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дислексии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9333" y="4090865"/>
            <a:ext cx="5442722" cy="2615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Развитая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моторика рук (выработанные гибкие и точные движения руки, развитый глазомер, чувство ритма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811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подготовки к обучению грамоте</a:t>
            </a:r>
            <a:endParaRPr lang="ru-RU" sz="4400" b="1" spc="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33" y="812899"/>
            <a:ext cx="119441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Формирование направленности на звуковую сторону речи:</a:t>
            </a:r>
            <a:endParaRPr lang="ru-RU" sz="32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развитие умения вслушиваться в слово;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выделять звуки;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различать звуки, близкие по звучанию.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endParaRPr lang="ru-RU" sz="16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Развитие умений ориентироваться в звуковом составе слова:</a:t>
            </a:r>
            <a:endParaRPr lang="ru-RU" sz="32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последовательно выделять звуки;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устанавливать их место в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слове.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endParaRPr lang="ru-RU" sz="16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Активизация устной речи детей.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Сделать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предметом их внимания </a:t>
            </a: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слово и предложение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учить изменять и образовывать новые слова, наблюдать, сравнивать и обобщать явления языка.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811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работы по подготовке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обучению грамоте</a:t>
            </a:r>
            <a:endParaRPr lang="ru-RU" sz="4400" b="1" spc="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550"/>
            <a:ext cx="120565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021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знакомить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с понятиями «звук», «слово», «предложение»;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021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знакомить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основными свойствами фонематического (звукового) строения слова;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021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знакомить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с моделями (схемами) слов и предложений, специальными символами обозначения звуков;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021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формировать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называть и подбирать слова, обозначающие названия предметов, действий, признаков предмета;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021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формировать умение детей сравнивать звуки по их качественным характеристикам (гласные; согласные твердые и мягкие, глухие и звонкие), сопоставлять слова по звуковому составу;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021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формировать умение детей слоговому членению слов, выделению слогов из слова, постановке ударения в словах, определение ударного слога;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021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формировать умение различать в предложениях слова на слух, определять их количество и последовательность, составлять предложения, в том числе и с заданным количеством слов.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8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811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обучения грамоте</a:t>
            </a:r>
            <a:endParaRPr lang="ru-RU" sz="4400" b="1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015" y="931333"/>
            <a:ext cx="3512652" cy="57742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5738"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indent="185738" algn="ctr"/>
            <a:r>
              <a:rPr lang="ru-RU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Добуквенный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5738"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(подготовка к обучению грамоте):</a:t>
            </a:r>
          </a:p>
          <a:p>
            <a:pPr indent="185738" algn="ctr"/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работа со звуками, слог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ми, словами, предложениями.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68682" y="931332"/>
            <a:ext cx="3175933" cy="5774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185738"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ласные звуки и буквы </a:t>
            </a:r>
          </a:p>
          <a:p>
            <a:pPr indent="270510" algn="ctr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 звуков и букв, обозначающие гласные звуки).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185738" algn="ctr"/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31230" y="769441"/>
            <a:ext cx="4976710" cy="59361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185738"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indent="270510" algn="just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огласные звуки и буквы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(15 согласных, которые могут быть твердыми и мягкими, 3 только твердые: ш-ж-ц, 3- только мягкие: ч-щ-й. (+ 4 йотированных гласных), буквы ь, ъ знак, формирование механизма чтения.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185738" algn="ctr"/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6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rman.top/uploads/posts/2023-05/thumbs/1683228636_furman-top-p-krasivii-svetlii-fon-vkontakt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76"/>
            <a:ext cx="12190353" cy="68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811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spcAft>
                <a:spcPts val="0"/>
              </a:spcAft>
            </a:pPr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этап - </a:t>
            </a:r>
            <a:r>
              <a:rPr lang="ru-RU" sz="4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4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обуквенный</a:t>
            </a:r>
            <a:endParaRPr lang="ru-RU" sz="40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33572"/>
            <a:ext cx="4741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игр</a:t>
            </a:r>
            <a:endParaRPr lang="ru-RU" sz="4400" b="1" spc="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1730" y="750217"/>
            <a:ext cx="5456390" cy="147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395" y="1315289"/>
            <a:ext cx="4184584" cy="1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408" y="2446987"/>
            <a:ext cx="5242965" cy="141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6693408" y="2446987"/>
            <a:ext cx="293627" cy="2637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68" y="3152877"/>
            <a:ext cx="1910224" cy="19102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132" y="4411443"/>
            <a:ext cx="769441" cy="769441"/>
          </a:xfrm>
          <a:prstGeom prst="rect">
            <a:avLst/>
          </a:prstGeom>
        </p:spPr>
      </p:pic>
      <p:pic>
        <p:nvPicPr>
          <p:cNvPr id="15" name="Рисунок 14" descr="D:\АННА\ДЛЯ ЛОГОПЕДА\ИГРЫ ЛОГОПЕДА\Игры на слоги\яйца в гнезде\2T5tMWEjQEY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0845" y="4072005"/>
            <a:ext cx="2211155" cy="2693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Овал 15"/>
          <p:cNvSpPr/>
          <p:nvPr/>
        </p:nvSpPr>
        <p:spPr>
          <a:xfrm>
            <a:off x="7807974" y="4608202"/>
            <a:ext cx="630972" cy="621436"/>
          </a:xfrm>
          <a:prstGeom prst="ellipse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Надпись 26"/>
          <p:cNvSpPr txBox="1"/>
          <p:nvPr/>
        </p:nvSpPr>
        <p:spPr>
          <a:xfrm>
            <a:off x="8009194" y="4635139"/>
            <a:ext cx="301913" cy="448186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pickimage.ru/wp-content/uploads/images/detskie/picturesofbirds/kartinkiptic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63" y="5339502"/>
            <a:ext cx="1901377" cy="14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mpic/5344732/img_id6697077673522832553.jpeg/ori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0080" y="4020722"/>
            <a:ext cx="1654038" cy="12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7.pngwing.com/pngs/175/205/png-transparent-bird-easter-egg-easter-egg-nest-food-animals-birds-nest-thumbnail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3511" y="5414992"/>
            <a:ext cx="1873138" cy="12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11" y="5466473"/>
            <a:ext cx="4654603" cy="127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67" y="3007575"/>
            <a:ext cx="4218334" cy="232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7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644</Words>
  <Application>Microsoft Office PowerPoint</Application>
  <PresentationFormat>Широкоэкранный</PresentationFormat>
  <Paragraphs>102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49</cp:revision>
  <dcterms:created xsi:type="dcterms:W3CDTF">2024-03-12T10:27:23Z</dcterms:created>
  <dcterms:modified xsi:type="dcterms:W3CDTF">2024-03-15T06:29:05Z</dcterms:modified>
</cp:coreProperties>
</file>