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</p:sldMasterIdLst>
  <p:notesMasterIdLst>
    <p:notesMasterId r:id="rId16"/>
  </p:notesMasterIdLst>
  <p:sldIdLst>
    <p:sldId id="262" r:id="rId3"/>
    <p:sldId id="264" r:id="rId4"/>
    <p:sldId id="275" r:id="rId5"/>
    <p:sldId id="270" r:id="rId6"/>
    <p:sldId id="263" r:id="rId7"/>
    <p:sldId id="257" r:id="rId8"/>
    <p:sldId id="265" r:id="rId9"/>
    <p:sldId id="266" r:id="rId10"/>
    <p:sldId id="267" r:id="rId11"/>
    <p:sldId id="268" r:id="rId12"/>
    <p:sldId id="271" r:id="rId13"/>
    <p:sldId id="27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2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AABD5-A89A-49D6-A13E-C88EEE042E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EE9C-3695-490A-B20D-FB48C7133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6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4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8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7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4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7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E9C-3695-490A-B20D-FB48C71334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6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1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7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7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3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5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64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36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3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8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8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3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9EC9D4-8E19-4D38-988F-EC8F7CF2ECF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0E386C-6643-4AAF-8715-8DA2F6EEA2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26" name="Picture 2" descr="C:\Users\2\Desktop\РАЗОБРАТЬ\Безымянный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9206" y="4643446"/>
            <a:ext cx="1500198" cy="1717094"/>
          </a:xfrm>
          <a:prstGeom prst="rect">
            <a:avLst/>
          </a:prstGeom>
          <a:noFill/>
        </p:spPr>
      </p:pic>
      <p:pic>
        <p:nvPicPr>
          <p:cNvPr id="1028" name="Picture 4" descr="C:\Users\2\Desktop\РАЗОБРАТЬ\девочка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1000109"/>
            <a:ext cx="1487742" cy="1685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15765"/>
            <a:ext cx="91440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детский сад №17 </a:t>
            </a:r>
            <a:r>
              <a:rPr lang="ru-RU" sz="1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«Серебряное копытце»</a:t>
            </a:r>
          </a:p>
          <a:p>
            <a:pPr algn="ctr">
              <a:lnSpc>
                <a:spcPct val="150000"/>
              </a:lnSpc>
            </a:pPr>
            <a:endParaRPr lang="ru-RU" sz="16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81088" algn="ctr"/>
            <a:r>
              <a:rPr lang="ru-RU" sz="3600" b="1" i="1" dirty="0">
                <a:solidFill>
                  <a:srgbClr val="FF33CC"/>
                </a:solidFill>
                <a:latin typeface="Bookman Old Style" pitchFamily="18" charset="0"/>
              </a:rPr>
              <a:t> «Речевые задачи как </a:t>
            </a:r>
            <a:r>
              <a:rPr lang="ru-RU" sz="3600" b="1" i="1" smtClean="0">
                <a:solidFill>
                  <a:srgbClr val="FF33CC"/>
                </a:solidFill>
                <a:latin typeface="Bookman Old Style" pitchFamily="18" charset="0"/>
              </a:rPr>
              <a:t>средство воспитания </a:t>
            </a:r>
            <a:r>
              <a:rPr lang="ru-RU" sz="3600" b="1" i="1" dirty="0">
                <a:solidFill>
                  <a:srgbClr val="FF33CC"/>
                </a:solidFill>
                <a:latin typeface="Bookman Old Style" pitchFamily="18" charset="0"/>
              </a:rPr>
              <a:t>звуковой культуры речи у детей 4 -7 лет общеразвивающих групп в соответствии с ФОП ДО» </a:t>
            </a:r>
          </a:p>
          <a:p>
            <a:pPr indent="712788"/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/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Юшкова Анна Владимировна</a:t>
            </a:r>
          </a:p>
          <a:p>
            <a:pPr algn="ctr">
              <a:lnSpc>
                <a:spcPct val="150000"/>
              </a:lnSpc>
            </a:pPr>
            <a:endParaRPr lang="ru-RU" sz="16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Карпинск </a:t>
            </a:r>
            <a:r>
              <a:rPr lang="ru-RU" sz="1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орфоэпией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332" y="1487923"/>
            <a:ext cx="11819467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повышение произносительной культуры своей речи путем овладения орфоэпическими нормами родного языка, систематического использования различных пособий, словарей при подготовке к занятиям.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5795" y="3629399"/>
            <a:ext cx="3432003" cy="257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64682"/>
            <a:ext cx="3722978" cy="279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7" y="3809650"/>
            <a:ext cx="3708639" cy="278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00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614" y="788278"/>
            <a:ext cx="1207638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темпом речи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916" y="3402135"/>
            <a:ext cx="863950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4609"/>
            <a:ext cx="121920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воспитателя</a:t>
            </a: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должна быть направлена на то, чтобы выработать у детей умеренный темп речи, при котором слова звучат особенно отчетливо.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" y="2414357"/>
            <a:ext cx="5541035" cy="415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51" y="2414357"/>
            <a:ext cx="5587604" cy="419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06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614" y="788278"/>
            <a:ext cx="1207638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интонационной выразительностью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916" y="3402135"/>
            <a:ext cx="863950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3760" y="1548993"/>
            <a:ext cx="269368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614" y="1280400"/>
            <a:ext cx="2421467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мелодику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b="1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 понижение голоса при произнесении фразы, что придает речи различные оттенки (певучесть, мягкость, нежность и т. п.) и позволяет избежать монотонности. Мелодика присутствует в каждом слове звучащей речи, и оформляют ее гласные звуки, изменяясь по высоте и </a:t>
            </a:r>
            <a:r>
              <a:rPr lang="ru-RU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0121" y="2464745"/>
            <a:ext cx="138853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b="1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ускорение и замедление речи в зависимости от содержания высказывания с учетом пауз между речевыми </a:t>
            </a:r>
            <a:r>
              <a:rPr lang="ru-RU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отрезками.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0290" y="2464745"/>
            <a:ext cx="184573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равномерное чередование ударных и безударных слогов (т. е. следующих их качеств: долготы и краткости, повышения и понижения голоса</a:t>
            </a:r>
            <a:r>
              <a:rPr lang="ru-RU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99546" y="1618249"/>
            <a:ext cx="246163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фразовое и логическое ударения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паузами, повышением голоса, большей напряженностью и долготой произношения группы слов (фразовое ударение) или отдельных слов (логическое ударение) в зависимости от смысла </a:t>
            </a:r>
            <a:r>
              <a:rPr lang="ru-RU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7660" y="2508924"/>
            <a:ext cx="23363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тембр речи</a:t>
            </a:r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 смешивать с тембром звука и тембром голоса) — звуковая окраска, отражающая экспрессивно-эмоциональные оттенки («грустный, веселый, мрачный» тембр и т. п.).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659467" y="1280400"/>
            <a:ext cx="2286000" cy="36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24388" y="2167324"/>
            <a:ext cx="429372" cy="34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01501" y="2233735"/>
            <a:ext cx="64206" cy="31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891570" y="2195324"/>
            <a:ext cx="762995" cy="35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883176" y="1648602"/>
            <a:ext cx="3316626" cy="14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5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614" y="788278"/>
            <a:ext cx="1207638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916" y="3402135"/>
            <a:ext cx="863950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07" y="311343"/>
            <a:ext cx="12192000" cy="344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звуковой культурой речи является не только эффективным средством совершенствования техники речи, формирования умения использовать совокупность средств речевой выразительности во время пересказов, рассказывания, чтения; но и вызывает у детей большой интерес, будит их фантазию, повышает активность на занятиях и в общении с окружающим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4" y="3894257"/>
            <a:ext cx="8601554" cy="2571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34" y="4067475"/>
            <a:ext cx="294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071" y="660623"/>
            <a:ext cx="6271103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речи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умение правильно, т. е. в соответствии с содержанием излагаемого, с учетом условий речевого общения и цели высказывания, пользоваться всеми языковыми средствами (звуковыми средствами, в том числе интонацией, лексическим запасом, грамматическими формами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звуковой культуры речи (ЗКР) у детей дошкольного возраста 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важнейшая составляющая работы по обучению детей русскому языку и подготовки их к обучению грамоте, что предписывает Федеральная образовательная программа дошкольного образования (ФОП ДО).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речи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72" y="769441"/>
            <a:ext cx="4051374" cy="58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614" y="788278"/>
            <a:ext cx="1207638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124" y="2583230"/>
            <a:ext cx="3921495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воспитателя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916" y="3402135"/>
            <a:ext cx="863950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4124" y="137781"/>
            <a:ext cx="2983187" cy="181532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речевой слух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7716" y="4383054"/>
            <a:ext cx="3694652" cy="2121675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правильное произношение всех звуков родного языка.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052896" y="119824"/>
            <a:ext cx="3051142" cy="2084447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артикуляционный аппарат.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9317419" y="177993"/>
            <a:ext cx="2848996" cy="1915542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нормальный темп речи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44124" y="2093535"/>
            <a:ext cx="3511876" cy="2113934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регулировать громкость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153807" y="177993"/>
            <a:ext cx="3077725" cy="2019020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Работать над речевым дыханием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7537303" y="2412006"/>
            <a:ext cx="4465498" cy="1889319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произношение слов согласно нормам орфоэпии русского литературного языка.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3935406" y="4085841"/>
            <a:ext cx="3688736" cy="239079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  <a:r>
              <a:rPr lang="ru-RU" dirty="0" smtClean="0"/>
              <a:t>. Вырабатывать</a:t>
            </a:r>
          </a:p>
          <a:p>
            <a:pPr algn="ctr"/>
            <a:r>
              <a:rPr lang="ru-RU" dirty="0" smtClean="0"/>
              <a:t> хорошую дикцию: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еткое и ясное произношение.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8003548" y="4481929"/>
            <a:ext cx="4033120" cy="1994708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Воспитывать интонационную выразительность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8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речевого слуха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769441"/>
            <a:ext cx="1171786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речевого слуха направлено на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выработку у детей умения воспринимать в речи разнообразные тонкости ее звучания: правильность произношения звуков, четкость, ясность произнесения слов, повышение и понижение голоса, усиление или ослабление громкости; ритмичность, плавность, ускорение и замедление речи, </a:t>
            </a:r>
            <a:r>
              <a:rPr lang="ru-RU" sz="2800" dirty="0" err="1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тембральную</a:t>
            </a:r>
            <a:r>
              <a:rPr lang="ru-RU" sz="28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окраску (просьба, повеление и т. д.).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51" y="3335251"/>
            <a:ext cx="4380087" cy="328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4" y="3928645"/>
            <a:ext cx="5046884" cy="26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артикуляционного аппарата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741" y="1415772"/>
            <a:ext cx="3335867" cy="43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развитие подвижности языка (умение делать язык широким и узким, удерживать широкий язык за нижними резцами, поднимать за верхние зубы, отодвигать его назад вглубь рта и т. д</a:t>
            </a:r>
            <a:r>
              <a:rPr lang="ru-RU" sz="24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6856" y="1538882"/>
            <a:ext cx="349953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развитие достаточной подвижности губ (умение вытягивать их вперед, округлять, растягивать в улыбку, образовывать нижней губой щель с передними верхними зубами</a:t>
            </a:r>
            <a:r>
              <a:rPr lang="ru-RU" sz="24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2" y="1568306"/>
            <a:ext cx="44481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развитие умения удерживать нижнюю челюсть в определенном положении, что важно для произношения звуков.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4" y="3784297"/>
            <a:ext cx="4782462" cy="29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развитием речевого дыхания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2" y="3754873"/>
            <a:ext cx="4953000" cy="2943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033" y="1538882"/>
            <a:ext cx="5490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1) используя специальные игровые упражнения, вырабатывать свободный, плавный, удлиненный </a:t>
            </a:r>
            <a:r>
              <a:rPr lang="ru-RU" sz="24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выдох.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4533" y="1538882"/>
            <a:ext cx="54355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путем подражания речи педагога воспитывать умение правильно, рационально использовать его (произносить небольшие фразы на одном выдохе).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1" y="2739211"/>
            <a:ext cx="5336535" cy="40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голосом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0667" y="1415772"/>
            <a:ext cx="480428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развивать в играх, игровых упражнениях основные качества голоса — силу и высоту;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приучать детей говорить без напряжения, вырабатывать у них умение пользоваться голосом правильно.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" y="139624"/>
            <a:ext cx="3251474" cy="582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45" y="139624"/>
            <a:ext cx="3295297" cy="582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43" y="4329121"/>
            <a:ext cx="4290927" cy="22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правильного произношения всех звуков родного языка.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872" y="1438151"/>
            <a:ext cx="450732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" y="2153268"/>
            <a:ext cx="6096000" cy="43127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1)научить детей правильно произносить все звуки в любой позиции (в начале, середине и конце слова) и при различной структуре слова (в сочетании с любыми согласными и при любом количестве слогов в слове);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2)вовремя выявить детей с тяжелыми нарушениями речи и при необходимости своевременно направить их к специалисту- логопеду или дефектологу.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553" y="2099004"/>
            <a:ext cx="5286820" cy="396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6e4957f95895db464c95992c9f2896a6150ddf1-109967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дикцией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361" y="769441"/>
            <a:ext cx="450732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55783"/>
            <a:ext cx="12192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dirty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должен давать дошкольникам образец грамматически правильной речи.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02114"/>
            <a:ext cx="5164667" cy="387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2" y="2102114"/>
            <a:ext cx="5164667" cy="387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435</TotalTime>
  <Words>814</Words>
  <Application>Microsoft Office PowerPoint</Application>
  <PresentationFormat>Широкоэкранный</PresentationFormat>
  <Paragraphs>72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Bookman Old Style</vt:lpstr>
      <vt:lpstr>Calibri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51</cp:revision>
  <dcterms:created xsi:type="dcterms:W3CDTF">2023-10-19T16:46:18Z</dcterms:created>
  <dcterms:modified xsi:type="dcterms:W3CDTF">2024-01-19T10:34:44Z</dcterms:modified>
</cp:coreProperties>
</file>