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7" r:id="rId4"/>
    <p:sldId id="266" r:id="rId5"/>
    <p:sldId id="260" r:id="rId6"/>
    <p:sldId id="268" r:id="rId7"/>
    <p:sldId id="269" r:id="rId8"/>
    <p:sldId id="270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omic Sans MS" pitchFamily="66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8" d="100"/>
          <a:sy n="5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71600" y="1628800"/>
            <a:ext cx="7560840" cy="4328483"/>
            <a:chOff x="1115616" y="3177739"/>
            <a:chExt cx="7523751" cy="44587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3177739"/>
              <a:ext cx="7165477" cy="1807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i="1" dirty="0" smtClean="0">
                  <a:solidFill>
                    <a:schemeClr val="tx2">
                      <a:lumMod val="75000"/>
                    </a:schemeClr>
                  </a:solidFill>
                </a:rPr>
                <a:t>«Правильное дыхание - правильная речь!</a:t>
              </a:r>
              <a:endParaRPr lang="ru-RU" sz="54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26700" y="6400070"/>
              <a:ext cx="4012667" cy="1236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Кашина Ирина Николаевна,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 учитель - логопед</a:t>
              </a:r>
              <a:endPara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</p:grpSp>
      <p:pic>
        <p:nvPicPr>
          <p:cNvPr id="4098" name="Picture 2" descr="https://cdn2.vectorstock.com/i/1000x1000/21/56/girl-with-soap-bubbles-vector-1062156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1835696" y="3356992"/>
            <a:ext cx="1740912" cy="246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340768"/>
            <a:ext cx="5868144" cy="266429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«Люди плохо дышат, говорят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, кричат и поют, потому что болеют, а болеют потому, что не умеют правильно дышать. Научите их этому – и болезнь отступит»</a:t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Александра Николаевна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Стрельникова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3" name="Picture 1" descr="C:\Users\Ирина\Desktop\1692288983_beolin-club-p-dikhanie-starini-risunok-pinterest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4545"/>
          <a:stretch>
            <a:fillRect/>
          </a:stretch>
        </p:blipFill>
        <p:spPr bwMode="auto">
          <a:xfrm>
            <a:off x="395536" y="1628800"/>
            <a:ext cx="2952328" cy="352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1610679"/>
            <a:ext cx="698477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Физиологическое  дыхание непроизвольно. Вдох и выдох осуществляется через нос. После выдоха возникает небольшая пауза перед последующим вдохом. Продолжительность вдоха и выдоха одинакова.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78904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Речевое дыхание  - это правильное сочетание вдоха и выдоха во время произнесения звуков, слов и фраз.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94116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Основа речевого дыхания – это плавный и длительный выдох.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451356"/>
            <a:ext cx="8064896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определить, правильное ли дыхание у ребенка?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+mj-lt"/>
              <a:cs typeface="Arial" pitchFamily="34" charset="0"/>
            </a:endParaRPr>
          </a:p>
          <a:p>
            <a:pPr lvl="1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Ребенок дышит ртом.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У ребенка поверхностное дыхание.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Ребенок не может произнести фразу из 3-4 слов на  одном выдохе и добирает воздух.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У ребенка воздушная струя недостаточной интенсивности.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Речь ребёнка тихая, невнятная, невыразительная, ребёнок не договаривает окончания слов («захлебывается»), не делает паузу между словами.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23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3449041"/>
            <a:ext cx="5760640" cy="2036117"/>
            <a:chOff x="607288" y="-815361"/>
            <a:chExt cx="7925152" cy="49697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638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100" dirty="0">
                <a:solidFill>
                  <a:schemeClr val="tx2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6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chemeClr val="tx2"/>
                  </a:solidFill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ru-RU" sz="1200" dirty="0" smtClean="0">
                  <a:solidFill>
                    <a:schemeClr val="tx2"/>
                  </a:solidFill>
                  <a:latin typeface="Comic Sans MS" panose="030F0702030302020204" pitchFamily="66" charset="0"/>
                  <a:cs typeface="Arial" charset="0"/>
                </a:rPr>
                <a:t> </a:t>
              </a:r>
              <a:endParaRPr lang="ru-RU" sz="1200" dirty="0">
                <a:solidFill>
                  <a:schemeClr val="tx2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964686"/>
            <a:ext cx="7488832" cy="5047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Arial" pitchFamily="34" charset="0"/>
              </a:rPr>
              <a:t>Требования к проведению игровых упражнений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1.Длительность дыхательных упражнений 3-5 минут (в зависимости от возраста и подготовки детей) в проветриваемом помещении.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2. Упражнения желательно проводить за 20 минут до еды и одного часа после еды.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3.Упражнения повторяются 3-5 раз.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4. Дуть можно не более 10 секунд (чтобы не закружилась голова).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5.Следите, чтобы у ребенка во время вдоха не поднимались плечи, а во время выдоха не надувались щеки.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6.Тщательно обрабатывать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игрушки которые ребёнок прикладывает к губам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до и после занятия.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2118173"/>
            <a:ext cx="792088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Игры и упражнения на развитие речевого дыхания без участия речи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развитие длительного, плавного выдоха, активизация мышц губ.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560" y="3435188"/>
            <a:ext cx="784887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3568" y="4871586"/>
            <a:ext cx="777686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r>
              <a:rPr lang="ru-RU" sz="3200" dirty="0" smtClean="0">
                <a:solidFill>
                  <a:srgbClr val="660066"/>
                </a:solidFill>
              </a:rPr>
              <a:t>Игры и упражнения на развитие </a:t>
            </a:r>
            <a:br>
              <a:rPr lang="ru-RU" sz="3200" dirty="0" smtClean="0">
                <a:solidFill>
                  <a:srgbClr val="660066"/>
                </a:solidFill>
              </a:rPr>
            </a:br>
            <a:r>
              <a:rPr lang="ru-RU" sz="3200" dirty="0" smtClean="0">
                <a:solidFill>
                  <a:srgbClr val="660066"/>
                </a:solidFill>
              </a:rPr>
              <a:t>речевого дыхания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F:\фото для презентации\DSC00004.JPG"/>
          <p:cNvPicPr>
            <a:picLocks noChangeAspect="1" noChangeArrowheads="1"/>
          </p:cNvPicPr>
          <p:nvPr/>
        </p:nvPicPr>
        <p:blipFill>
          <a:blip r:embed="rId2" cstate="print"/>
          <a:srcRect l="16507" t="5127" r="19924"/>
          <a:stretch>
            <a:fillRect/>
          </a:stretch>
        </p:blipFill>
        <p:spPr bwMode="auto">
          <a:xfrm>
            <a:off x="755576" y="3068960"/>
            <a:ext cx="1656184" cy="1392695"/>
          </a:xfrm>
          <a:prstGeom prst="rect">
            <a:avLst/>
          </a:prstGeom>
          <a:noFill/>
        </p:spPr>
      </p:pic>
      <p:pic>
        <p:nvPicPr>
          <p:cNvPr id="1027" name="Picture 3" descr="F:\фото для презентации\DSC00005.JPG"/>
          <p:cNvPicPr>
            <a:picLocks noChangeAspect="1" noChangeArrowheads="1"/>
          </p:cNvPicPr>
          <p:nvPr/>
        </p:nvPicPr>
        <p:blipFill>
          <a:blip r:embed="rId3" cstate="print"/>
          <a:srcRect t="14832" b="18445"/>
          <a:stretch>
            <a:fillRect/>
          </a:stretch>
        </p:blipFill>
        <p:spPr bwMode="auto">
          <a:xfrm>
            <a:off x="827584" y="4869160"/>
            <a:ext cx="2808312" cy="1055768"/>
          </a:xfrm>
          <a:prstGeom prst="rect">
            <a:avLst/>
          </a:prstGeom>
          <a:noFill/>
        </p:spPr>
      </p:pic>
      <p:pic>
        <p:nvPicPr>
          <p:cNvPr id="1028" name="Picture 4" descr="F:\фото для презентации\DSC00007.JPG"/>
          <p:cNvPicPr>
            <a:picLocks noChangeAspect="1" noChangeArrowheads="1"/>
          </p:cNvPicPr>
          <p:nvPr/>
        </p:nvPicPr>
        <p:blipFill>
          <a:blip r:embed="rId4" cstate="print"/>
          <a:srcRect l="4203" t="6340" r="9671"/>
          <a:stretch>
            <a:fillRect/>
          </a:stretch>
        </p:blipFill>
        <p:spPr bwMode="auto">
          <a:xfrm>
            <a:off x="4572000" y="3140968"/>
            <a:ext cx="1872208" cy="1295763"/>
          </a:xfrm>
          <a:prstGeom prst="rect">
            <a:avLst/>
          </a:prstGeom>
          <a:noFill/>
        </p:spPr>
      </p:pic>
      <p:pic>
        <p:nvPicPr>
          <p:cNvPr id="1029" name="Picture 5" descr="F:\фото для презентации\8.JPG"/>
          <p:cNvPicPr>
            <a:picLocks noChangeAspect="1" noChangeArrowheads="1"/>
          </p:cNvPicPr>
          <p:nvPr/>
        </p:nvPicPr>
        <p:blipFill>
          <a:blip r:embed="rId5" cstate="print"/>
          <a:srcRect l="22659" r="17874" b="5100"/>
          <a:stretch>
            <a:fillRect/>
          </a:stretch>
        </p:blipFill>
        <p:spPr bwMode="auto">
          <a:xfrm>
            <a:off x="2771800" y="3068960"/>
            <a:ext cx="1520244" cy="1366932"/>
          </a:xfrm>
          <a:prstGeom prst="rect">
            <a:avLst/>
          </a:prstGeom>
          <a:noFill/>
        </p:spPr>
      </p:pic>
      <p:pic>
        <p:nvPicPr>
          <p:cNvPr id="1030" name="Picture 6" descr="C:\Users\Ирина\Desktop\20240116_135549.jpg"/>
          <p:cNvPicPr>
            <a:picLocks noChangeAspect="1" noChangeArrowheads="1"/>
          </p:cNvPicPr>
          <p:nvPr/>
        </p:nvPicPr>
        <p:blipFill>
          <a:blip r:embed="rId6" cstate="print"/>
          <a:srcRect t="26480" b="16401"/>
          <a:stretch>
            <a:fillRect/>
          </a:stretch>
        </p:blipFill>
        <p:spPr bwMode="auto">
          <a:xfrm>
            <a:off x="4211960" y="4869160"/>
            <a:ext cx="3938017" cy="1202154"/>
          </a:xfrm>
          <a:prstGeom prst="rect">
            <a:avLst/>
          </a:prstGeom>
          <a:noFill/>
        </p:spPr>
      </p:pic>
      <p:pic>
        <p:nvPicPr>
          <p:cNvPr id="1031" name="Picture 7" descr="C:\Users\Ирина\Desktop\20240116_130438 (1).jpg"/>
          <p:cNvPicPr>
            <a:picLocks noChangeAspect="1" noChangeArrowheads="1"/>
          </p:cNvPicPr>
          <p:nvPr/>
        </p:nvPicPr>
        <p:blipFill>
          <a:blip r:embed="rId7" cstate="print"/>
          <a:srcRect l="6410" t="8359" r="1950" b="3900"/>
          <a:stretch>
            <a:fillRect/>
          </a:stretch>
        </p:blipFill>
        <p:spPr bwMode="auto">
          <a:xfrm rot="10800000">
            <a:off x="6660232" y="3068960"/>
            <a:ext cx="1584176" cy="151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2256672"/>
            <a:ext cx="79208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71600" y="1051628"/>
            <a:ext cx="7272808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Дыхательно-голосовые игры и упражнения на материале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гласных, а затем согласных звуков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выработка удлиненного выдоха через рот с одновременным произношением гласных (согласных) звуков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а, о, у, э,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ы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;     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а-у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 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о-у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ы-и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э-и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;         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а-э-о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о-у-и</a:t>
            </a: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ru-RU" sz="2200" b="1" dirty="0" err="1" smtClean="0">
                <a:solidFill>
                  <a:srgbClr val="FF0000"/>
                </a:solidFill>
                <a:cs typeface="Arial" pitchFamily="34" charset="0"/>
              </a:rPr>
              <a:t>о-ы-и</a:t>
            </a:r>
            <a:endParaRPr lang="ru-RU" sz="2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FF0000"/>
                </a:solidFill>
                <a:cs typeface="Arial" pitchFamily="34" charset="0"/>
              </a:rPr>
              <a:t>ф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, с,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ш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        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ф-с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ш-с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ш-с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х-ф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        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ф-с-ш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х-ф-с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43608" y="3572492"/>
            <a:ext cx="7272808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Дыхательно-голосовые игры и упражнения на материале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слогов и слов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тренировка удлиненного выдоха через рот с одновременным проговариванием слогов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lang="ru-RU" sz="2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а-па-па-па</a:t>
            </a:r>
            <a:r>
              <a:rPr lang="ru-RU" sz="22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сала-мала-сала-мала</a:t>
            </a:r>
            <a:r>
              <a:rPr lang="ru-RU" sz="22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я </a:t>
            </a:r>
            <a:r>
              <a:rPr lang="ru-RU" sz="2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бегу-бегу-бегу-бегу</a:t>
            </a:r>
            <a:endParaRPr lang="ru-RU" sz="22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Мама-папа-брат</a:t>
            </a:r>
            <a:r>
              <a:rPr lang="ru-RU" sz="22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-сестра-деда-баба-кот-и-я</a:t>
            </a:r>
            <a:r>
              <a:rPr lang="ru-RU" sz="22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168352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i.pinimg.com/originals/8a/69/f1/8a69f16308d8218ae9792b381d423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3455964" cy="284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296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1_Тема Office</vt:lpstr>
      <vt:lpstr>Слайд 1</vt:lpstr>
      <vt:lpstr> «Люди плохо дышат, говорят, кричат и поют, потому что болеют, а болеют потому, что не умеют правильно дышать. Научите их этому – и болезнь отступит»  Александра Николаевна Стрельникова</vt:lpstr>
      <vt:lpstr>Слайд 3</vt:lpstr>
      <vt:lpstr>Слайд 4</vt:lpstr>
      <vt:lpstr>Слайд 5</vt:lpstr>
      <vt:lpstr>Игры и упражнения на развитие  речевого дыхания</vt:lpstr>
      <vt:lpstr>Слайд 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94</cp:revision>
  <dcterms:created xsi:type="dcterms:W3CDTF">2014-07-06T18:18:01Z</dcterms:created>
  <dcterms:modified xsi:type="dcterms:W3CDTF">2024-01-17T06:32:29Z</dcterms:modified>
</cp:coreProperties>
</file>