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15" r:id="rId3"/>
    <p:sldId id="322" r:id="rId4"/>
    <p:sldId id="264" r:id="rId5"/>
    <p:sldId id="316" r:id="rId6"/>
    <p:sldId id="272" r:id="rId7"/>
    <p:sldId id="324" r:id="rId8"/>
    <p:sldId id="326" r:id="rId9"/>
    <p:sldId id="327" r:id="rId10"/>
    <p:sldId id="329" r:id="rId11"/>
    <p:sldId id="330" r:id="rId12"/>
    <p:sldId id="332" r:id="rId13"/>
    <p:sldId id="335" r:id="rId14"/>
    <p:sldId id="333" r:id="rId15"/>
    <p:sldId id="337" r:id="rId16"/>
    <p:sldId id="287" r:id="rId17"/>
    <p:sldId id="292" r:id="rId18"/>
    <p:sldId id="295" r:id="rId19"/>
    <p:sldId id="297" r:id="rId20"/>
    <p:sldId id="298" r:id="rId21"/>
    <p:sldId id="310" r:id="rId22"/>
    <p:sldId id="301" r:id="rId23"/>
    <p:sldId id="311" r:id="rId24"/>
    <p:sldId id="305" r:id="rId25"/>
    <p:sldId id="312" r:id="rId26"/>
    <p:sldId id="289" r:id="rId27"/>
    <p:sldId id="281" r:id="rId28"/>
    <p:sldId id="266" r:id="rId29"/>
    <p:sldId id="267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200"/>
    <a:srgbClr val="00E300"/>
    <a:srgbClr val="FFD100"/>
    <a:srgbClr val="F48F2D"/>
    <a:srgbClr val="E4AECF"/>
    <a:srgbClr val="F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9F2AE-705B-49FA-BC49-83C58B4AF927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9AA4C8A-F35C-4FCA-B5CD-CCB19A6EF4CF}">
      <dgm:prSet/>
      <dgm:spPr/>
      <dgm:t>
        <a:bodyPr/>
        <a:lstStyle/>
        <a:p>
          <a:pPr algn="ctr" rtl="0"/>
          <a:r>
            <a:rPr lang="ru-RU" b="1" i="1" dirty="0" smtClean="0"/>
            <a:t>Речь</a:t>
          </a:r>
          <a:endParaRPr lang="ru-RU" b="1" i="1" dirty="0"/>
        </a:p>
      </dgm:t>
    </dgm:pt>
    <dgm:pt modelId="{70C13DA2-A4A1-46E5-9D43-43B794AB89E5}" type="parTrans" cxnId="{3FA0F757-5BB6-4361-8105-47128FC706B4}">
      <dgm:prSet/>
      <dgm:spPr/>
      <dgm:t>
        <a:bodyPr/>
        <a:lstStyle/>
        <a:p>
          <a:pPr algn="ctr"/>
          <a:endParaRPr lang="ru-RU" b="1"/>
        </a:p>
      </dgm:t>
    </dgm:pt>
    <dgm:pt modelId="{A4146A71-DDD8-438B-BCC2-76B9C013B594}" type="sibTrans" cxnId="{3FA0F757-5BB6-4361-8105-47128FC706B4}">
      <dgm:prSet/>
      <dgm:spPr/>
      <dgm:t>
        <a:bodyPr/>
        <a:lstStyle/>
        <a:p>
          <a:pPr algn="ctr"/>
          <a:endParaRPr lang="ru-RU" b="1"/>
        </a:p>
      </dgm:t>
    </dgm:pt>
    <dgm:pt modelId="{42BA3DF0-026A-49CE-BF4C-8744B29BF08D}">
      <dgm:prSet/>
      <dgm:spPr/>
      <dgm:t>
        <a:bodyPr/>
        <a:lstStyle/>
        <a:p>
          <a:pPr algn="ctr" rtl="0"/>
          <a:r>
            <a:rPr lang="ru-RU" b="1" i="1" dirty="0" smtClean="0"/>
            <a:t>Движения</a:t>
          </a:r>
          <a:r>
            <a:rPr lang="ru-RU" b="1" i="0" dirty="0" smtClean="0"/>
            <a:t> </a:t>
          </a:r>
          <a:endParaRPr lang="ru-RU" b="1" i="0" dirty="0"/>
        </a:p>
      </dgm:t>
    </dgm:pt>
    <dgm:pt modelId="{BF1CECE4-3D12-4795-AE52-78412319F10C}" type="parTrans" cxnId="{050DB30D-9B36-4548-A284-3161D031256A}">
      <dgm:prSet/>
      <dgm:spPr/>
      <dgm:t>
        <a:bodyPr/>
        <a:lstStyle/>
        <a:p>
          <a:pPr algn="ctr"/>
          <a:endParaRPr lang="ru-RU" b="1"/>
        </a:p>
      </dgm:t>
    </dgm:pt>
    <dgm:pt modelId="{542E9824-3CBF-4FAF-A521-6D8CE7DB3C70}" type="sibTrans" cxnId="{050DB30D-9B36-4548-A284-3161D031256A}">
      <dgm:prSet/>
      <dgm:spPr/>
      <dgm:t>
        <a:bodyPr/>
        <a:lstStyle/>
        <a:p>
          <a:pPr algn="ctr"/>
          <a:endParaRPr lang="ru-RU" b="1"/>
        </a:p>
      </dgm:t>
    </dgm:pt>
    <dgm:pt modelId="{3FBD9EB5-5C53-4C98-818E-DCF98A4B5A9B}">
      <dgm:prSet/>
      <dgm:spPr/>
      <dgm:t>
        <a:bodyPr/>
        <a:lstStyle/>
        <a:p>
          <a:pPr algn="ctr" rtl="0"/>
          <a:r>
            <a:rPr lang="ru-RU" b="1" i="1" dirty="0" smtClean="0"/>
            <a:t>Музыка</a:t>
          </a:r>
          <a:r>
            <a:rPr lang="ru-RU" b="1" i="0" dirty="0" smtClean="0"/>
            <a:t> </a:t>
          </a:r>
          <a:endParaRPr lang="ru-RU" b="1" i="0" dirty="0"/>
        </a:p>
      </dgm:t>
    </dgm:pt>
    <dgm:pt modelId="{136985D4-24EB-41A4-A614-44C5ABE75EE2}" type="parTrans" cxnId="{B8FB6A41-5751-48E6-804D-D47943E04FB9}">
      <dgm:prSet/>
      <dgm:spPr/>
      <dgm:t>
        <a:bodyPr/>
        <a:lstStyle/>
        <a:p>
          <a:pPr algn="ctr"/>
          <a:endParaRPr lang="ru-RU" b="1"/>
        </a:p>
      </dgm:t>
    </dgm:pt>
    <dgm:pt modelId="{3096EFA0-7091-4CE7-90DD-969B60D11066}" type="sibTrans" cxnId="{B8FB6A41-5751-48E6-804D-D47943E04FB9}">
      <dgm:prSet/>
      <dgm:spPr/>
      <dgm:t>
        <a:bodyPr/>
        <a:lstStyle/>
        <a:p>
          <a:pPr algn="ctr"/>
          <a:endParaRPr lang="ru-RU" b="1"/>
        </a:p>
      </dgm:t>
    </dgm:pt>
    <dgm:pt modelId="{A1A55137-9ACD-4BD2-91AD-35CA95EB6FFD}" type="pres">
      <dgm:prSet presAssocID="{6299F2AE-705B-49FA-BC49-83C58B4AF9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29FAC-A7F0-4BC3-85DE-B415239B8BF5}" type="pres">
      <dgm:prSet presAssocID="{09AA4C8A-F35C-4FCA-B5CD-CCB19A6EF4CF}" presName="circ1" presStyleLbl="vennNode1" presStyleIdx="0" presStyleCnt="3" custScaleY="102376"/>
      <dgm:spPr/>
      <dgm:t>
        <a:bodyPr/>
        <a:lstStyle/>
        <a:p>
          <a:endParaRPr lang="ru-RU"/>
        </a:p>
      </dgm:t>
    </dgm:pt>
    <dgm:pt modelId="{C30D60CB-7CC8-41F6-ABEE-D93372AF124D}" type="pres">
      <dgm:prSet presAssocID="{09AA4C8A-F35C-4FCA-B5CD-CCB19A6EF4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3C748-042A-49E7-B1AA-99823B6E42F9}" type="pres">
      <dgm:prSet presAssocID="{42BA3DF0-026A-49CE-BF4C-8744B29BF08D}" presName="circ2" presStyleLbl="vennNode1" presStyleIdx="1" presStyleCnt="3"/>
      <dgm:spPr/>
      <dgm:t>
        <a:bodyPr/>
        <a:lstStyle/>
        <a:p>
          <a:endParaRPr lang="ru-RU"/>
        </a:p>
      </dgm:t>
    </dgm:pt>
    <dgm:pt modelId="{4CAC8916-56CC-4134-BABD-AD5AE412B3B8}" type="pres">
      <dgm:prSet presAssocID="{42BA3DF0-026A-49CE-BF4C-8744B29BF0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6EDEA-F9A3-4B30-BA2E-03B5944B9C3A}" type="pres">
      <dgm:prSet presAssocID="{3FBD9EB5-5C53-4C98-818E-DCF98A4B5A9B}" presName="circ3" presStyleLbl="vennNode1" presStyleIdx="2" presStyleCnt="3"/>
      <dgm:spPr/>
      <dgm:t>
        <a:bodyPr/>
        <a:lstStyle/>
        <a:p>
          <a:endParaRPr lang="ru-RU"/>
        </a:p>
      </dgm:t>
    </dgm:pt>
    <dgm:pt modelId="{E7C04673-B9A5-4C8F-A4E9-7AE54B580E9B}" type="pres">
      <dgm:prSet presAssocID="{3FBD9EB5-5C53-4C98-818E-DCF98A4B5A9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50FCE-A556-4075-AAA0-3C7299306B80}" type="presOf" srcId="{42BA3DF0-026A-49CE-BF4C-8744B29BF08D}" destId="{4CAC8916-56CC-4134-BABD-AD5AE412B3B8}" srcOrd="1" destOrd="0" presId="urn:microsoft.com/office/officeart/2005/8/layout/venn1"/>
    <dgm:cxn modelId="{A2F93F8E-6F89-4D69-A793-5E12FEC9AA2B}" type="presOf" srcId="{09AA4C8A-F35C-4FCA-B5CD-CCB19A6EF4CF}" destId="{C30D60CB-7CC8-41F6-ABEE-D93372AF124D}" srcOrd="1" destOrd="0" presId="urn:microsoft.com/office/officeart/2005/8/layout/venn1"/>
    <dgm:cxn modelId="{FC2F05D4-E899-4127-A020-CC627ACCFD8F}" type="presOf" srcId="{42BA3DF0-026A-49CE-BF4C-8744B29BF08D}" destId="{4A33C748-042A-49E7-B1AA-99823B6E42F9}" srcOrd="0" destOrd="0" presId="urn:microsoft.com/office/officeart/2005/8/layout/venn1"/>
    <dgm:cxn modelId="{672CC71A-B0B5-4B21-A1FC-27B6876B9E66}" type="presOf" srcId="{6299F2AE-705B-49FA-BC49-83C58B4AF927}" destId="{A1A55137-9ACD-4BD2-91AD-35CA95EB6FFD}" srcOrd="0" destOrd="0" presId="urn:microsoft.com/office/officeart/2005/8/layout/venn1"/>
    <dgm:cxn modelId="{3FCB3124-AE46-4045-A11B-36D79EBF6882}" type="presOf" srcId="{3FBD9EB5-5C53-4C98-818E-DCF98A4B5A9B}" destId="{BAC6EDEA-F9A3-4B30-BA2E-03B5944B9C3A}" srcOrd="0" destOrd="0" presId="urn:microsoft.com/office/officeart/2005/8/layout/venn1"/>
    <dgm:cxn modelId="{5D76FF3F-6737-4065-92E1-AA9863482C80}" type="presOf" srcId="{09AA4C8A-F35C-4FCA-B5CD-CCB19A6EF4CF}" destId="{2CA29FAC-A7F0-4BC3-85DE-B415239B8BF5}" srcOrd="0" destOrd="0" presId="urn:microsoft.com/office/officeart/2005/8/layout/venn1"/>
    <dgm:cxn modelId="{3FA0F757-5BB6-4361-8105-47128FC706B4}" srcId="{6299F2AE-705B-49FA-BC49-83C58B4AF927}" destId="{09AA4C8A-F35C-4FCA-B5CD-CCB19A6EF4CF}" srcOrd="0" destOrd="0" parTransId="{70C13DA2-A4A1-46E5-9D43-43B794AB89E5}" sibTransId="{A4146A71-DDD8-438B-BCC2-76B9C013B594}"/>
    <dgm:cxn modelId="{050DB30D-9B36-4548-A284-3161D031256A}" srcId="{6299F2AE-705B-49FA-BC49-83C58B4AF927}" destId="{42BA3DF0-026A-49CE-BF4C-8744B29BF08D}" srcOrd="1" destOrd="0" parTransId="{BF1CECE4-3D12-4795-AE52-78412319F10C}" sibTransId="{542E9824-3CBF-4FAF-A521-6D8CE7DB3C70}"/>
    <dgm:cxn modelId="{B8FB6A41-5751-48E6-804D-D47943E04FB9}" srcId="{6299F2AE-705B-49FA-BC49-83C58B4AF927}" destId="{3FBD9EB5-5C53-4C98-818E-DCF98A4B5A9B}" srcOrd="2" destOrd="0" parTransId="{136985D4-24EB-41A4-A614-44C5ABE75EE2}" sibTransId="{3096EFA0-7091-4CE7-90DD-969B60D11066}"/>
    <dgm:cxn modelId="{95549933-D1A1-41B6-B234-609164F7DD76}" type="presOf" srcId="{3FBD9EB5-5C53-4C98-818E-DCF98A4B5A9B}" destId="{E7C04673-B9A5-4C8F-A4E9-7AE54B580E9B}" srcOrd="1" destOrd="0" presId="urn:microsoft.com/office/officeart/2005/8/layout/venn1"/>
    <dgm:cxn modelId="{21AD75FA-0B47-42AD-B6BB-C7E3F655889D}" type="presParOf" srcId="{A1A55137-9ACD-4BD2-91AD-35CA95EB6FFD}" destId="{2CA29FAC-A7F0-4BC3-85DE-B415239B8BF5}" srcOrd="0" destOrd="0" presId="urn:microsoft.com/office/officeart/2005/8/layout/venn1"/>
    <dgm:cxn modelId="{2DF5C023-5008-424E-8E29-C2B5CC60289C}" type="presParOf" srcId="{A1A55137-9ACD-4BD2-91AD-35CA95EB6FFD}" destId="{C30D60CB-7CC8-41F6-ABEE-D93372AF124D}" srcOrd="1" destOrd="0" presId="urn:microsoft.com/office/officeart/2005/8/layout/venn1"/>
    <dgm:cxn modelId="{DA5B46B1-09BF-4DE7-B05A-165CB765130F}" type="presParOf" srcId="{A1A55137-9ACD-4BD2-91AD-35CA95EB6FFD}" destId="{4A33C748-042A-49E7-B1AA-99823B6E42F9}" srcOrd="2" destOrd="0" presId="urn:microsoft.com/office/officeart/2005/8/layout/venn1"/>
    <dgm:cxn modelId="{28968213-CF32-44A0-8DD4-108878CF9726}" type="presParOf" srcId="{A1A55137-9ACD-4BD2-91AD-35CA95EB6FFD}" destId="{4CAC8916-56CC-4134-BABD-AD5AE412B3B8}" srcOrd="3" destOrd="0" presId="urn:microsoft.com/office/officeart/2005/8/layout/venn1"/>
    <dgm:cxn modelId="{5D521475-0ADE-488F-8D72-61B4B5CE542A}" type="presParOf" srcId="{A1A55137-9ACD-4BD2-91AD-35CA95EB6FFD}" destId="{BAC6EDEA-F9A3-4B30-BA2E-03B5944B9C3A}" srcOrd="4" destOrd="0" presId="urn:microsoft.com/office/officeart/2005/8/layout/venn1"/>
    <dgm:cxn modelId="{E95FD405-FC7E-4252-A873-CCD10F88D39A}" type="presParOf" srcId="{A1A55137-9ACD-4BD2-91AD-35CA95EB6FFD}" destId="{E7C04673-B9A5-4C8F-A4E9-7AE54B580E9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29FAC-A7F0-4BC3-85DE-B415239B8BF5}">
      <dsp:nvSpPr>
        <dsp:cNvPr id="0" name=""/>
        <dsp:cNvSpPr/>
      </dsp:nvSpPr>
      <dsp:spPr>
        <a:xfrm>
          <a:off x="1926998" y="31695"/>
          <a:ext cx="2128160" cy="217872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Речь</a:t>
          </a:r>
          <a:endParaRPr lang="ru-RU" sz="2200" b="1" i="1" kern="1200" dirty="0"/>
        </a:p>
      </dsp:txBody>
      <dsp:txXfrm>
        <a:off x="2210753" y="412972"/>
        <a:ext cx="1560650" cy="980426"/>
      </dsp:txXfrm>
    </dsp:sp>
    <dsp:sp modelId="{4A33C748-042A-49E7-B1AA-99823B6E42F9}">
      <dsp:nvSpPr>
        <dsp:cNvPr id="0" name=""/>
        <dsp:cNvSpPr/>
      </dsp:nvSpPr>
      <dsp:spPr>
        <a:xfrm>
          <a:off x="2694910" y="1387078"/>
          <a:ext cx="2128160" cy="2128160"/>
        </a:xfrm>
        <a:prstGeom prst="ellipse">
          <a:avLst/>
        </a:prstGeom>
        <a:solidFill>
          <a:schemeClr val="accent5">
            <a:alpha val="50000"/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Движения</a:t>
          </a:r>
          <a:r>
            <a:rPr lang="ru-RU" sz="2200" b="1" i="0" kern="1200" dirty="0" smtClean="0"/>
            <a:t> </a:t>
          </a:r>
          <a:endParaRPr lang="ru-RU" sz="2200" b="1" i="0" kern="1200" dirty="0"/>
        </a:p>
      </dsp:txBody>
      <dsp:txXfrm>
        <a:off x="3345772" y="1936852"/>
        <a:ext cx="1276896" cy="1170488"/>
      </dsp:txXfrm>
    </dsp:sp>
    <dsp:sp modelId="{BAC6EDEA-F9A3-4B30-BA2E-03B5944B9C3A}">
      <dsp:nvSpPr>
        <dsp:cNvPr id="0" name=""/>
        <dsp:cNvSpPr/>
      </dsp:nvSpPr>
      <dsp:spPr>
        <a:xfrm>
          <a:off x="1159087" y="1387078"/>
          <a:ext cx="2128160" cy="2128160"/>
        </a:xfrm>
        <a:prstGeom prst="ellipse">
          <a:avLst/>
        </a:prstGeom>
        <a:solidFill>
          <a:schemeClr val="accent5">
            <a:alpha val="50000"/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Музыка</a:t>
          </a:r>
          <a:r>
            <a:rPr lang="ru-RU" sz="2200" b="1" i="0" kern="1200" dirty="0" smtClean="0"/>
            <a:t> </a:t>
          </a:r>
          <a:endParaRPr lang="ru-RU" sz="2200" b="1" i="0" kern="1200" dirty="0"/>
        </a:p>
      </dsp:txBody>
      <dsp:txXfrm>
        <a:off x="1359489" y="1936852"/>
        <a:ext cx="1276896" cy="1170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88D4-9478-488C-9B70-CAE626E42DF1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B06D-60FB-41E6-9E1C-96037140D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675C-825E-4EC4-B60F-84542619FDD1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B8EA-9353-4922-8D1F-36CF3E1FF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4152-B479-4423-93D5-8B3D86178A17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3A10E-5075-46B6-9C7A-407E7B432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506E-5D1A-4CA0-AC20-A1FD13E5F98A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3D62-FC6C-4573-A54E-F27C35600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92D-67ED-4B39-B6D5-DA6F1DD0653E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E309-A9FA-4661-84F6-5CA51DA5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84CB-322E-4D73-8674-5BAEB55E9F01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861E-0090-4F3F-9377-8B2886830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741E-2E11-40AD-A8AA-BAAC8A20AA2C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B9E2-887F-45B5-B571-990C04817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E610-5E07-4FC8-B71D-8D8130973888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0605-CF5D-4718-87C7-5FBB1559F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3789-15D7-40B8-8CD7-D21EE1C8DD09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31E3-8E25-48BC-95B6-5455C6C13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0F48-8670-4F5E-BC24-28D64A74D5FA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E8B5-8813-4B95-852D-6BEE54BC2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F317-47F3-4622-8542-188BA3214B5C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8166-DE73-45C7-B89D-F88579B7C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D19135-FDDE-4540-A7C8-6361BC64C4A4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DACD82-01D2-4AAA-AD14-2A282D1C8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097" y="388621"/>
            <a:ext cx="7432766" cy="5907676"/>
          </a:xfrm>
          <a:prstGeom prst="rect">
            <a:avLst/>
          </a:prstGeom>
          <a:solidFill>
            <a:srgbClr val="00E200"/>
          </a:solidFill>
        </p:spPr>
      </p:pic>
      <p:pic>
        <p:nvPicPr>
          <p:cNvPr id="15363" name="Picture 3" descr="C:\Users\admin\Desktop\874a6882d2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0957" y="313509"/>
            <a:ext cx="4105843" cy="59876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детского сада № 17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«Серебряное копытце»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00174"/>
            <a:ext cx="471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ЛОГОРИТМИЧЕСКИЕ ЗАНЯТИЯ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ДЕТСКОМ САДУ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286388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Богданова Л.Н.</a:t>
            </a:r>
          </a:p>
          <a:p>
            <a:pPr algn="r"/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Аношкина Е.А.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Карпинск,2024г.</a:t>
            </a:r>
          </a:p>
          <a:p>
            <a:pPr algn="r"/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336" y="1071154"/>
            <a:ext cx="6906574" cy="5018074"/>
          </a:xfrm>
          <a:prstGeom prst="rect">
            <a:avLst/>
          </a:prstGeom>
          <a:noFill/>
        </p:spPr>
      </p:pic>
      <p:pic>
        <p:nvPicPr>
          <p:cNvPr id="24578" name="Picture 2" descr="C:\Users\admin\Desktop\1456304484_fgosnasay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01121" cy="5572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фон логоритмики\0_eb1aa_2a3d4d5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3143248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Интеграцию образовательных областей  обеспечивает процесс связности и 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взаимодействия  педагогов и специалистов дошкольного Учреждения, обеспечивающих целостность познавательного, речевого, физического, художественно-эстетического и социально-коммуникативного развития ребенка с ОВЗ в образовательном процессе 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840" y="718457"/>
            <a:ext cx="7748919" cy="5630092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285720" y="214290"/>
            <a:ext cx="5179517" cy="1173634"/>
            <a:chOff x="-1696521" y="-2663612"/>
            <a:chExt cx="5179517" cy="117363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-1696521" y="-2592174"/>
              <a:ext cx="5179517" cy="11021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-1696521" y="-2663612"/>
              <a:ext cx="5071907" cy="1066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u="sng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Учитель - логопед 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задает лексическую тему, проводит занятия, реализует ИПР ребенка</a:t>
              </a:r>
              <a:endParaRPr lang="ru-RU" sz="1800" kern="1200" dirty="0"/>
            </a:p>
          </p:txBody>
        </p:sp>
      </p:grpSp>
      <p:grpSp>
        <p:nvGrpSpPr>
          <p:cNvPr id="3" name="Группа 5"/>
          <p:cNvGrpSpPr/>
          <p:nvPr/>
        </p:nvGrpSpPr>
        <p:grpSpPr>
          <a:xfrm>
            <a:off x="3523917" y="4143384"/>
            <a:ext cx="5334364" cy="1214445"/>
            <a:chOff x="3929058" y="4720207"/>
            <a:chExt cx="4929222" cy="11405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929058" y="4720207"/>
              <a:ext cx="4929222" cy="11021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973367" y="4787295"/>
              <a:ext cx="4813283" cy="1073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Музыкальный руководитель </a:t>
              </a:r>
              <a:r>
                <a:rPr lang="ru-RU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подбирает музыку, музыкальные дидактические игры, упражнения, танцы, песни, участвует в проведении занятий и т.д.</a:t>
              </a:r>
              <a:endParaRPr lang="ru-RU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1214414" y="1571612"/>
            <a:ext cx="5715040" cy="1102196"/>
            <a:chOff x="197874" y="2235449"/>
            <a:chExt cx="5276652" cy="110219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97874" y="2235449"/>
              <a:ext cx="5276652" cy="11021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29791" y="2289254"/>
              <a:ext cx="5012820" cy="994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Воспитатель</a:t>
              </a:r>
              <a:r>
                <a:rPr lang="ru-RU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проводит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коррекционно-развивающую </a:t>
              </a:r>
              <a:r>
                <a:rPr lang="ru-RU" sz="2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работу по заданию логопеда, реализует АООП ДО Учреждения</a:t>
              </a:r>
              <a:endParaRPr lang="ru-RU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1982241" y="2877902"/>
            <a:ext cx="5179517" cy="1102196"/>
            <a:chOff x="0" y="3450466"/>
            <a:chExt cx="5179517" cy="110219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3450466"/>
              <a:ext cx="5179517" cy="11021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3805" y="3504271"/>
              <a:ext cx="5071907" cy="994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u="sng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Инструктор по физкультуре </a:t>
              </a:r>
              <a:r>
                <a:rPr lang="ru-RU" sz="20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проводит коррекционно-развивающую работу  в соответствии с ИОМ  детей группы</a:t>
              </a:r>
              <a:endParaRPr lang="ru-RU" sz="2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209" y="1149532"/>
            <a:ext cx="7073020" cy="5139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857232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модуляции голоса, плавности и интонационной выразительности речи, правильного речевого и физиологического дыхания, умения правильно брать дыхание во время пения.</a:t>
            </a: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Способность ориентироваться в пространстве, двигаться в заданном направлении.</a:t>
            </a: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Способность ориентироваться в пространстве, двигаться в заданном направлении, перестраиваться в колонны и шеренги, выполнять различные виды ходьбы и бега</a:t>
            </a: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Способность координировать движения в мелких мышечных группах пальцев рук и кистей, быстро реагировать на смену движений.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7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РЕЗУЛЬТАТИВНОСТИ ЗАНЯТИЙ ПО ЛОГОРИТМИКЕ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547" y="940526"/>
            <a:ext cx="7635002" cy="55473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071546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Способность выполнить оздоровительные упражнения для горла, для улучшения осанки, дыхательные и пальчиковые упражнения, самомассаж лица и массаж тела, этюды на напряжение и расслабление мышц тела. </a:t>
            </a: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Способность выполнить оздоровительные упражнения для горла, для улучшения осанки, дыхательные (по А. 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Стрельниковой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и пальчиковые упражнения, самомассаж лица (по А. Уманской) и тела, 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психогимнастические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этюды на напряжение и расслабление мышц тела, на преодоление двигательного автоматизма).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РЕЗУЛЬТАТИВНОСТИ ЗАНЯТИЙ ПО ЛОГОРИТМИКЕ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51" y="627018"/>
            <a:ext cx="7961995" cy="57849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714356"/>
            <a:ext cx="8929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Улучшение показателей слухового, зрительного, двигательного внимания, памяти.</a:t>
            </a: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Положительные  результаты диагностик музыкальных и творческих способностей детей в соответствии с индивидуальными возможностями  (дети  внимательно слушают музыку, активно отвечают на вопросы о характере и содержании музыкальных произведений, поют, танцуют, играют на музыкальных инструментах, сочиняют мелодии, ритмические рисунки, танцевальные и 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общеразвивающие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движения).</a:t>
            </a:r>
          </a:p>
          <a:p>
            <a:pPr lvl="0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Улучшение результатов диагностик развития речи. 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Сформированность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произносительных навыков, подвижности артикуляционного аппарата. </a:t>
            </a:r>
            <a:endParaRPr lang="ru-RU" sz="2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9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РЕЗУЛЬТАТИВНОСТИ ЗАНЯТИЙ ПО ЛОГОРИТМИКЕ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Гуси-лебеди\1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847" y="653143"/>
            <a:ext cx="7929154" cy="56039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едут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366" y="666206"/>
            <a:ext cx="6988628" cy="5303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Гуси-лебеди\маша с подружк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731" y="613954"/>
            <a:ext cx="7553917" cy="538189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esktop\гуси уносят ван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9" y="326570"/>
            <a:ext cx="7014633" cy="56300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73383" y="0"/>
            <a:ext cx="6284896" cy="150017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Логоритмика</a:t>
            </a:r>
            <a:r>
              <a:rPr lang="ru-RU" b="1" dirty="0" smtClean="0">
                <a:solidFill>
                  <a:schemeClr val="tx1"/>
                </a:solidFill>
              </a:rPr>
              <a:t> – это…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depositphotos_20034951-Three-happy-ki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928934"/>
            <a:ext cx="4857784" cy="3690777"/>
          </a:xfrm>
        </p:spPr>
      </p:pic>
      <p:sp>
        <p:nvSpPr>
          <p:cNvPr id="10" name="Прямоугольник 9"/>
          <p:cNvSpPr/>
          <p:nvPr/>
        </p:nvSpPr>
        <p:spPr>
          <a:xfrm>
            <a:off x="357158" y="1571612"/>
            <a:ext cx="41434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2060"/>
                </a:solidFill>
              </a:rPr>
              <a:t>Логоритмика</a:t>
            </a:r>
            <a:r>
              <a:rPr lang="ru-RU" sz="2400" b="1" i="1" dirty="0" smtClean="0">
                <a:solidFill>
                  <a:srgbClr val="002060"/>
                </a:solidFill>
              </a:rPr>
              <a:t>– это методика, опирающаяся на связь слова, музыки и движения. Взаимоотношения указанных компонентов могут быть разнообразными, с преобладанием одного из них.</a:t>
            </a: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smayli.ru/data/smiles/detia-1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14950"/>
            <a:ext cx="1714512" cy="1454738"/>
          </a:xfrm>
          <a:prstGeom prst="rect">
            <a:avLst/>
          </a:prstGeom>
          <a:noFill/>
        </p:spPr>
      </p:pic>
      <p:pic>
        <p:nvPicPr>
          <p:cNvPr id="9220" name="Picture 4" descr="https://sunveter.ru/templates/veter/images/menu/devochk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85728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еч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425" y="352697"/>
            <a:ext cx="6507752" cy="56954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Яблонь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457200"/>
            <a:ext cx="7505700" cy="54210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Гуси-лебеди\р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371" y="352697"/>
            <a:ext cx="6688184" cy="5760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обежала М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491" y="613954"/>
            <a:ext cx="6805750" cy="54602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Гуси-лебеди\б.яг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050" y="470263"/>
            <a:ext cx="6988630" cy="53427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се печка и 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82" y="274320"/>
            <a:ext cx="7302137" cy="6309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слайд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617" y="235132"/>
            <a:ext cx="6975565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247900" y="231775"/>
            <a:ext cx="4560888" cy="1839913"/>
          </a:xfrm>
        </p:spPr>
        <p:txBody>
          <a:bodyPr/>
          <a:lstStyle/>
          <a:p>
            <a:pPr algn="ctr" eaLnBrk="1" hangingPunct="1"/>
            <a:r>
              <a:rPr lang="ru-RU" altLang="ru-RU" sz="4000" b="1" u="sng" smtClean="0">
                <a:solidFill>
                  <a:srgbClr val="C00000"/>
                </a:solidFill>
                <a:latin typeface="Arial Black" pitchFamily="34" charset="0"/>
              </a:rPr>
              <a:t>Вывод:</a:t>
            </a:r>
            <a:br>
              <a:rPr lang="ru-RU" altLang="ru-RU" sz="4000" b="1" u="sng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altLang="ru-RU" sz="4000" b="1" u="sng" smtClean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623888" y="2181225"/>
            <a:ext cx="7886700" cy="4373563"/>
          </a:xfrm>
        </p:spPr>
        <p:txBody>
          <a:bodyPr/>
          <a:lstStyle/>
          <a:p>
            <a:r>
              <a:rPr lang="ru-RU" altLang="ru-RU" b="1" smtClean="0"/>
              <a:t>Логоритмика</a:t>
            </a:r>
            <a:r>
              <a:rPr lang="ru-RU" altLang="ru-RU" smtClean="0"/>
              <a:t> способствует развитию речи у детей дошкольного возраста, что выражается в исправлении дефектов речи, увеличении словарного запаса дошкольников, а также в улучшении внимания и памяти. </a:t>
            </a:r>
          </a:p>
          <a:p>
            <a:r>
              <a:rPr lang="ru-RU" altLang="ru-RU" b="1" smtClean="0"/>
              <a:t>Логоритмика</a:t>
            </a:r>
            <a:r>
              <a:rPr lang="ru-RU" altLang="ru-RU" smtClean="0"/>
              <a:t> содействует и эстетическому воспитанию дошкольников, вводя их с самого раннего детства в мир музыки, учит эмоциональной отзывчивости, прививает любовь к прекрасному, развивая художественный вкус, а также укрепляет здоровье ребенка.</a:t>
            </a:r>
            <a:br>
              <a:rPr lang="ru-RU" altLang="ru-RU" smtClean="0"/>
            </a:br>
            <a:endParaRPr lang="ru-RU" altLang="ru-RU" smtClean="0"/>
          </a:p>
          <a:p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2030413" y="336550"/>
            <a:ext cx="6575425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/>
              <a:t>Слышать, видеть, понимать</a:t>
            </a:r>
          </a:p>
          <a:p>
            <a:r>
              <a:rPr lang="ru-RU" altLang="ru-RU" sz="2400" b="1"/>
              <a:t>И пространство ощущать.</a:t>
            </a:r>
          </a:p>
          <a:p>
            <a:endParaRPr lang="ru-RU" altLang="ru-RU" sz="2400" b="1"/>
          </a:p>
          <a:p>
            <a:r>
              <a:rPr lang="ru-RU" altLang="ru-RU" sz="2400" b="1"/>
              <a:t>Петь, дышать, играть ритмично</a:t>
            </a:r>
          </a:p>
          <a:p>
            <a:pPr>
              <a:buFontTx/>
              <a:buChar char="-"/>
            </a:pPr>
            <a:r>
              <a:rPr lang="ru-RU" altLang="ru-RU" sz="2400" b="1"/>
              <a:t>громко, тихо, высоко,</a:t>
            </a:r>
          </a:p>
          <a:p>
            <a:r>
              <a:rPr lang="ru-RU" altLang="ru-RU" sz="2400" b="1"/>
              <a:t> низко, в темпе и легко,</a:t>
            </a:r>
          </a:p>
          <a:p>
            <a:endParaRPr lang="ru-RU" altLang="ru-RU" sz="2400" b="1"/>
          </a:p>
          <a:p>
            <a:r>
              <a:rPr lang="ru-RU" altLang="ru-RU" sz="2400" b="1"/>
              <a:t>Самому придумать что-то, изменяя ход игры.</a:t>
            </a:r>
          </a:p>
          <a:p>
            <a:endParaRPr lang="ru-RU" altLang="ru-RU" sz="2800" b="1"/>
          </a:p>
          <a:p>
            <a:r>
              <a:rPr lang="ru-RU" altLang="ru-RU" sz="3200" b="1" u="sng">
                <a:solidFill>
                  <a:srgbClr val="C00000"/>
                </a:solidFill>
              </a:rPr>
              <a:t>Вот тогда достигнем цели- </a:t>
            </a:r>
          </a:p>
          <a:p>
            <a:r>
              <a:rPr lang="ru-RU" altLang="ru-RU" sz="2800" b="1" u="sng">
                <a:solidFill>
                  <a:srgbClr val="C00000"/>
                </a:solidFill>
              </a:rPr>
              <a:t> </a:t>
            </a:r>
          </a:p>
          <a:p>
            <a:r>
              <a:rPr lang="ru-RU" altLang="ru-RU" sz="3600" b="1" u="sng">
                <a:solidFill>
                  <a:srgbClr val="C00000"/>
                </a:solidFill>
                <a:latin typeface="Arial Black" pitchFamily="34" charset="0"/>
              </a:rPr>
              <a:t>Чистой Речи детворы</a:t>
            </a:r>
            <a:r>
              <a:rPr lang="ru-RU" altLang="ru-RU" sz="2800" b="1" u="sng">
                <a:solidFill>
                  <a:srgbClr val="C00000"/>
                </a:solidFill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13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9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  <a:r>
              <a:rPr lang="ru-RU" sz="9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9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фон логоритмики\0_eb1aa_2a3d4d5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3286124"/>
            <a:ext cx="73581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 </a:t>
            </a: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преодоление речевых нарушений путем развития и коррекции неречевых и речевых психических функций и в конечном итоге адаптация ребёнка к условиям внешней и внутренней среды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828" y="231355"/>
            <a:ext cx="6022521" cy="1233888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i="1" u="sng" dirty="0" err="1" smtClean="0">
                <a:solidFill>
                  <a:prstClr val="black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логоритмики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98488" y="1708150"/>
            <a:ext cx="8240712" cy="5149850"/>
          </a:xfrm>
          <a:solidFill>
            <a:schemeClr val="bg1">
              <a:alpha val="3098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                        Развивать: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слуховое внимание,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-фонематический слух;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-правильное дыхание и звукопроизношение;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-мелкую моторику;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-координацию движений;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-умение ориентироваться в пространстве; 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-умение красиво, выразительно, ритмично двигаться;</a:t>
            </a:r>
          </a:p>
          <a:p>
            <a:pPr eaLnBrk="1" hangingPunct="1">
              <a:buFont typeface="Arial" charset="0"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и эмоциональность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863" y="744584"/>
            <a:ext cx="7983064" cy="58002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509" y="285728"/>
            <a:ext cx="856923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Логоритмика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один из разделов логопедии и дефектологии, изучающий закономерности развития, воспитания, нарушений психомоторных функций в синдроме речевой патологии.</a:t>
            </a:r>
          </a:p>
          <a:p>
            <a:endParaRPr lang="ru-RU" alt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Европа, начало 20 века – появление системы «ритмического воспитания», основоположник    Эмиль Жак </a:t>
            </a:r>
            <a:r>
              <a:rPr lang="ru-RU" altLang="ru-RU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Далькроз</a:t>
            </a:r>
            <a:r>
              <a:rPr lang="ru-RU" alt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швейцарский педагог и музыкант.</a:t>
            </a:r>
          </a:p>
          <a:p>
            <a:endParaRPr lang="ru-RU" alt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Россия, 30-е годы 20 века – В.А. Гиляровский, Н.А. Власова предложили использовать логопедическую ритмику для коррекции речевых нарушений.</a:t>
            </a:r>
          </a:p>
          <a:p>
            <a:endParaRPr lang="ru-RU" sz="2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логопедическая ритмика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является обязательным компонентом в системе коррекционно-воспитательной  работы с детьми в логопедической группе. 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Этому вопросу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посвещены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работы Волковой Г.А.,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Картушиной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М.Ю, 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Анищенковой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А.С. и других</a:t>
            </a:r>
            <a:endParaRPr lang="ru-RU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550" y="242888"/>
            <a:ext cx="6577013" cy="2147887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rgbClr val="0070C0"/>
                </a:solidFill>
                <a:latin typeface="Georgia" pitchFamily="18" charset="0"/>
              </a:rPr>
              <a:t>«Первое понимание логопедической ритмики основано на сочетании слова, музыки и движения. Взаимоотношения указанных компонентов могут быть разнообразными, с преобладанием одного из них или связи между ними».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53380" y="3311066"/>
          <a:ext cx="5982158" cy="354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22024" y="2633031"/>
            <a:ext cx="602622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Три  кита 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логоритмики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032" y="640080"/>
            <a:ext cx="8557967" cy="62179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2696" y="705394"/>
            <a:ext cx="8386355" cy="696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 или  ЧАСТИ  ЗАНЯТИЯ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(структура занятия не всегда может включать все перечисленные элементы)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Артикуляционная гимнастика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Чистоговорки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автоматизации и дифференциации всех звуков в соответствие с возрастом детей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Пальчиковая  гимнастика для развития мелкой моторики руки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Упражнения под музыку на развитие общей моторики для мышечно-двигательного и координационного тренинга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Вокально-артикуляционные упражнения для развития певческих данных и дыхания с музыкальным сопровождением и без него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Фонопедические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упражнения для укрепления гортани и привития навыков речевого дыхания</a:t>
            </a: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674" y="862149"/>
            <a:ext cx="7873503" cy="57206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5"/>
            <a:ext cx="8929718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 или  ЧАСТИ  ЗАНЯТИЯ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(структура занятия не всегда может включать все перечисленные элементы)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Песни и стихи, сопровождаемые движениями рук, для развития плавности и выразительности речи, речевого слуха и речевой памяти, координационного тренинга</a:t>
            </a:r>
          </a:p>
          <a:p>
            <a:pPr marL="990600" lvl="1" indent="-533400">
              <a:lnSpc>
                <a:spcPct val="80000"/>
              </a:lnSpc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Музыкально-ритмические игры с музыкальными инструментами, развивающие чувство ритма</a:t>
            </a:r>
          </a:p>
          <a:p>
            <a:pPr marL="990600" lvl="1" indent="-533400">
              <a:lnSpc>
                <a:spcPct val="80000"/>
              </a:lnSpc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Музыкальные игры, способствующие развитию речи, внимания, умению ориентироваться в пространстве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Упражнения на развитие мимических мышц для развития эмоциональной сферы, воображения и ассоциативно-образного мышления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veselyie-rebyata-shablon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971" y="783772"/>
            <a:ext cx="7659024" cy="55647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5"/>
            <a:ext cx="8929718" cy="469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 или  ЧАСТИ  ЗАНЯТИЯ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(структура занятия не всегда может включать все перечисленные элементы)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Коммуникативные игры и танцы для развития динамической стороны общения,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эмпатии,эмоциональности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выразительности невербальных средств общения, позитивного самоощущения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Упражнения на развитие словотворчества, расширение активного словаря детей.</a:t>
            </a: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90600" lvl="1" indent="-533400" algn="ctr">
              <a:lnSpc>
                <a:spcPct val="80000"/>
              </a:lnSpc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ЗАНЯТИЯ  ПРОВОДЯТСЯ 1 РАЗ В НЕДЕЛЮ</a:t>
            </a:r>
          </a:p>
          <a:p>
            <a:pPr marL="990600" lvl="1" indent="-533400"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919</Words>
  <Application>Microsoft Office PowerPoint</Application>
  <PresentationFormat>Экран (4:3)</PresentationFormat>
  <Paragraphs>113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Логоритмика – это…</vt:lpstr>
      <vt:lpstr>Слайд 3</vt:lpstr>
      <vt:lpstr>Задачи логоритмики</vt:lpstr>
      <vt:lpstr>Слайд 5</vt:lpstr>
      <vt:lpstr>«Первое понимание логопедической ритмики основано на сочетании слова, музыки и движения. Взаимоотношения указанных компонентов могут быть разнообразными, с преобладанием одного из них или связи между ними».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Вывод: </vt:lpstr>
      <vt:lpstr>Слайд 28</vt:lpstr>
      <vt:lpstr>Благодарим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USER</cp:lastModifiedBy>
  <cp:revision>69</cp:revision>
  <dcterms:created xsi:type="dcterms:W3CDTF">2015-02-19T20:52:53Z</dcterms:created>
  <dcterms:modified xsi:type="dcterms:W3CDTF">2024-11-29T01:24:27Z</dcterms:modified>
</cp:coreProperties>
</file>