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0" r:id="rId6"/>
    <p:sldId id="263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F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15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66C9-755B-4BA1-A80A-3AB1FA3E0D3C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8FB-1E5D-4DFD-992A-EBAB05EE8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66C9-755B-4BA1-A80A-3AB1FA3E0D3C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8FB-1E5D-4DFD-992A-EBAB05EE8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66C9-755B-4BA1-A80A-3AB1FA3E0D3C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8FB-1E5D-4DFD-992A-EBAB05EE8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66C9-755B-4BA1-A80A-3AB1FA3E0D3C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8FB-1E5D-4DFD-992A-EBAB05EE8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66C9-755B-4BA1-A80A-3AB1FA3E0D3C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8FB-1E5D-4DFD-992A-EBAB05EE8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66C9-755B-4BA1-A80A-3AB1FA3E0D3C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8FB-1E5D-4DFD-992A-EBAB05EE8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66C9-755B-4BA1-A80A-3AB1FA3E0D3C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8FB-1E5D-4DFD-992A-EBAB05EE8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66C9-755B-4BA1-A80A-3AB1FA3E0D3C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8FB-1E5D-4DFD-992A-EBAB05EE8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66C9-755B-4BA1-A80A-3AB1FA3E0D3C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8FB-1E5D-4DFD-992A-EBAB05EE8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66C9-755B-4BA1-A80A-3AB1FA3E0D3C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8FB-1E5D-4DFD-992A-EBAB05EE8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66C9-755B-4BA1-A80A-3AB1FA3E0D3C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8FB-1E5D-4DFD-992A-EBAB05EE8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166C9-755B-4BA1-A80A-3AB1FA3E0D3C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F08FB-1E5D-4DFD-992A-EBAB05EE8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unart.pro/uploads/posts/2020-04/1587217003_48-p-foni-dlya-delovoi-prezentatsii-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Владелец\Desktop\0.59896800_1589356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357562"/>
            <a:ext cx="2957058" cy="2957058"/>
          </a:xfrm>
          <a:prstGeom prst="roundRect">
            <a:avLst/>
          </a:prstGeom>
          <a:noFill/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857620" y="1785926"/>
            <a:ext cx="4592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РАСКАДРОВКА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0-tub-ru.yandex.net/i?id=314ef8cb65ef96314e240555c83999b4&amp;ref=rim&amp;n=33&amp;w=286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1714488"/>
            <a:ext cx="8215370" cy="4786346"/>
          </a:xfrm>
          <a:prstGeom prst="rect">
            <a:avLst/>
          </a:prstGeom>
          <a:solidFill>
            <a:srgbClr val="B8CF8B">
              <a:alpha val="36863"/>
            </a:srgb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57290" y="2214554"/>
            <a:ext cx="72152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err="1" smtClean="0">
                <a:latin typeface="Arial Black" pitchFamily="34" charset="0"/>
              </a:rPr>
              <a:t>Раскадровка</a:t>
            </a:r>
            <a:r>
              <a:rPr lang="ru-RU" sz="2000" dirty="0" smtClean="0">
                <a:latin typeface="Arial Black" pitchFamily="34" charset="0"/>
              </a:rPr>
              <a:t> - это серия рисунков, схематично показывающая то, что будет происходить в кадре с  героями мультфильма, составленная в той последовательности, в которой эти события будут происходить на экране.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0-tub-ru.yandex.net/i?id=314ef8cb65ef96314e240555c83999b4&amp;ref=rim&amp;n=33&amp;w=286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285728"/>
            <a:ext cx="81439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latin typeface="Arial Black" pitchFamily="34" charset="0"/>
              </a:rPr>
              <a:t>К</a:t>
            </a:r>
            <a:r>
              <a:rPr lang="ru-RU" sz="2000" dirty="0" smtClean="0">
                <a:latin typeface="Arial Black" pitchFamily="34" charset="0"/>
              </a:rPr>
              <a:t>аждая сцена, которая будет прорисована в </a:t>
            </a:r>
            <a:r>
              <a:rPr lang="ru-RU" sz="2000" dirty="0" err="1" smtClean="0">
                <a:latin typeface="Arial Black" pitchFamily="34" charset="0"/>
              </a:rPr>
              <a:t>раскадровке</a:t>
            </a:r>
            <a:r>
              <a:rPr lang="ru-RU" sz="2000" dirty="0" smtClean="0">
                <a:latin typeface="Arial Black" pitchFamily="34" charset="0"/>
              </a:rPr>
              <a:t>, имеет неизменные фон и количество персонажей, показывает действия персонажей от начала до их смыслового завершения.</a:t>
            </a:r>
          </a:p>
          <a:p>
            <a:r>
              <a:rPr lang="ru-RU" sz="2000" dirty="0" smtClean="0">
                <a:latin typeface="Arial Black" pitchFamily="34" charset="0"/>
              </a:rPr>
              <a:t>В </a:t>
            </a:r>
            <a:r>
              <a:rPr lang="ru-RU" sz="2000" dirty="0" err="1" smtClean="0">
                <a:latin typeface="Arial Black" pitchFamily="34" charset="0"/>
              </a:rPr>
              <a:t>раскадровке</a:t>
            </a:r>
            <a:r>
              <a:rPr lang="ru-RU" sz="2000" dirty="0" smtClean="0">
                <a:latin typeface="Arial Black" pitchFamily="34" charset="0"/>
              </a:rPr>
              <a:t> необходимо учитывать ключевые моменты, где каждый поворот сюжета или значимое изменение необходимо включать в схему мультфильма. Далее показываем, как развивается сюжет и действия персонажей.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5256" t="17578" r="2269" b="6250"/>
          <a:stretch>
            <a:fillRect/>
          </a:stretch>
        </p:blipFill>
        <p:spPr bwMode="auto">
          <a:xfrm>
            <a:off x="2214546" y="3357562"/>
            <a:ext cx="5357850" cy="316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0-tub-ru.yandex.net/i?id=314ef8cb65ef96314e240555c83999b4&amp;ref=rim&amp;n=33&amp;w=286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428604"/>
            <a:ext cx="7715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ОСНОВНЫЕ СЦЕНЫ</a:t>
            </a:r>
          </a:p>
          <a:p>
            <a:r>
              <a:rPr lang="ru-RU" sz="2000" dirty="0" smtClean="0">
                <a:latin typeface="Arial Black" pitchFamily="34" charset="0"/>
              </a:rPr>
              <a:t>Опираясь на основные сцены нашей истории, которые мы выделили ранее, нарисуем, какие действия будут изображены в каждой ячейке. Подумаем, как лучше изобразить это действие. Персонаж стоит или двигается? Что передать в этом образе, какие жесты, динамику? В каждом рисунке </a:t>
            </a:r>
            <a:r>
              <a:rPr lang="ru-RU" sz="2000" dirty="0" err="1" smtClean="0">
                <a:latin typeface="Arial Black" pitchFamily="34" charset="0"/>
              </a:rPr>
              <a:t>раскодровки</a:t>
            </a:r>
            <a:r>
              <a:rPr lang="ru-RU" sz="2000" dirty="0" smtClean="0">
                <a:latin typeface="Arial Black" pitchFamily="34" charset="0"/>
              </a:rPr>
              <a:t> происходит какое-то значимое действие. После того, как мы нарисовали основное действие, дорисуем обстановку. 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smtClean="0">
                <a:latin typeface="Arial Black" pitchFamily="34" charset="0"/>
              </a:rPr>
              <a:t>И опять продумываем, что будет на переднем плане, а что на заднем.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5805" t="41016" r="1720" b="15039"/>
          <a:stretch>
            <a:fillRect/>
          </a:stretch>
        </p:blipFill>
        <p:spPr bwMode="auto">
          <a:xfrm>
            <a:off x="642910" y="4214818"/>
            <a:ext cx="6929486" cy="2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0-tub-ru.yandex.net/i?id=314ef8cb65ef96314e240555c83999b4&amp;ref=rim&amp;n=33&amp;w=286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428604"/>
            <a:ext cx="7715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Разные типы кадра</a:t>
            </a:r>
          </a:p>
          <a:p>
            <a:endParaRPr lang="ru-RU" sz="2000" dirty="0" smtClean="0">
              <a:latin typeface="Arial Black" pitchFamily="34" charset="0"/>
            </a:endParaRPr>
          </a:p>
          <a:p>
            <a:r>
              <a:rPr lang="ru-RU" sz="2000" dirty="0" smtClean="0">
                <a:latin typeface="Arial Black" pitchFamily="34" charset="0"/>
              </a:rPr>
              <a:t>Применяем при создании </a:t>
            </a:r>
            <a:r>
              <a:rPr lang="ru-RU" sz="2000" dirty="0" err="1" smtClean="0">
                <a:latin typeface="Arial Black" pitchFamily="34" charset="0"/>
              </a:rPr>
              <a:t>раскодровки</a:t>
            </a:r>
            <a:r>
              <a:rPr lang="ru-RU" sz="2000" dirty="0" smtClean="0">
                <a:latin typeface="Arial Black" pitchFamily="34" charset="0"/>
              </a:rPr>
              <a:t> разные типы кадра</a:t>
            </a:r>
          </a:p>
          <a:p>
            <a:r>
              <a:rPr lang="ru-RU" sz="2000" dirty="0" smtClean="0">
                <a:latin typeface="Arial Black" pitchFamily="34" charset="0"/>
              </a:rPr>
              <a:t>Крупный              средний                      общий</a:t>
            </a:r>
          </a:p>
          <a:p>
            <a:endParaRPr lang="ru-RU" sz="2000" dirty="0" smtClean="0">
              <a:latin typeface="Arial Black" pitchFamily="34" charset="0"/>
            </a:endParaRPr>
          </a:p>
          <a:p>
            <a:endParaRPr lang="ru-RU" sz="2000" dirty="0" smtClean="0">
              <a:latin typeface="Arial Black" pitchFamily="34" charset="0"/>
            </a:endParaRPr>
          </a:p>
          <a:p>
            <a:endParaRPr lang="ru-RU" sz="2000" dirty="0" smtClean="0">
              <a:latin typeface="Arial Black" pitchFamily="34" charset="0"/>
            </a:endParaRPr>
          </a:p>
          <a:p>
            <a:endParaRPr lang="ru-RU" sz="2000" dirty="0" smtClean="0">
              <a:latin typeface="Arial Black" pitchFamily="34" charset="0"/>
            </a:endParaRPr>
          </a:p>
          <a:p>
            <a:endParaRPr lang="ru-RU" sz="2000" dirty="0" smtClean="0">
              <a:latin typeface="Arial Black" pitchFamily="34" charset="0"/>
            </a:endParaRPr>
          </a:p>
          <a:p>
            <a:r>
              <a:rPr lang="ru-RU" sz="2000" dirty="0" smtClean="0">
                <a:latin typeface="Arial Black" pitchFamily="34" charset="0"/>
              </a:rPr>
              <a:t>В мультипликации чаще используется общий план.</a:t>
            </a:r>
          </a:p>
          <a:p>
            <a:r>
              <a:rPr lang="ru-RU" sz="2000" dirty="0" smtClean="0">
                <a:latin typeface="Arial Black" pitchFamily="34" charset="0"/>
              </a:rPr>
              <a:t>Задача общего плана дать возможность герою двигаться, действовать. </a:t>
            </a:r>
          </a:p>
          <a:p>
            <a:r>
              <a:rPr lang="ru-RU" sz="2000" dirty="0" smtClean="0">
                <a:latin typeface="Arial Black" pitchFamily="34" charset="0"/>
              </a:rPr>
              <a:t>На крупном и среднем плане герой зажат рамкой кадра, возможность показать действие там где ограничено, да и технически это более сложная задача. Зато можно показать выражения лица, привлечь внимание к какой-нибудь детали.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50381" t="17578" r="25461" b="51484"/>
          <a:stretch>
            <a:fillRect/>
          </a:stretch>
        </p:blipFill>
        <p:spPr bwMode="auto">
          <a:xfrm>
            <a:off x="714348" y="2071678"/>
            <a:ext cx="178595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74539" t="21015" r="2268" b="51485"/>
          <a:stretch>
            <a:fillRect/>
          </a:stretch>
        </p:blipFill>
        <p:spPr bwMode="auto">
          <a:xfrm>
            <a:off x="3428992" y="2143116"/>
            <a:ext cx="171451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25256" t="60547" r="49619" b="6250"/>
          <a:stretch>
            <a:fillRect/>
          </a:stretch>
        </p:blipFill>
        <p:spPr bwMode="auto">
          <a:xfrm>
            <a:off x="6286512" y="2071678"/>
            <a:ext cx="1857388" cy="138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0-tub-ru.yandex.net/i?id=314ef8cb65ef96314e240555c83999b4&amp;ref=rim&amp;n=33&amp;w=286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1714488"/>
            <a:ext cx="8215370" cy="4786346"/>
          </a:xfrm>
          <a:prstGeom prst="rect">
            <a:avLst/>
          </a:prstGeom>
          <a:solidFill>
            <a:srgbClr val="B8CF8B">
              <a:alpha val="36863"/>
            </a:srgb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4348" y="428604"/>
            <a:ext cx="77153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ТЕКСТОВОЕ ОПИСАНИЕ</a:t>
            </a:r>
            <a:endParaRPr lang="ru-RU" sz="2000" dirty="0" smtClean="0">
              <a:latin typeface="Arial Black" pitchFamily="34" charset="0"/>
            </a:endParaRPr>
          </a:p>
          <a:p>
            <a:pPr algn="ctr"/>
            <a:endParaRPr lang="ru-RU" sz="2000" dirty="0" smtClean="0">
              <a:latin typeface="Arial Black" pitchFamily="34" charset="0"/>
            </a:endParaRPr>
          </a:p>
          <a:p>
            <a:pPr algn="ctr"/>
            <a:r>
              <a:rPr lang="ru-RU" sz="2000" dirty="0" smtClean="0">
                <a:latin typeface="Arial Black" pitchFamily="34" charset="0"/>
              </a:rPr>
              <a:t>Под каждым кадром добавляем текстовое описание того, что происходит в кадре: диалог, если он присутствует, закадровую речь или фоновую музыку. И обязательно номеруем кадр, чтобы впоследствии на запутаться.</a:t>
            </a:r>
          </a:p>
          <a:p>
            <a:pPr algn="ctr"/>
            <a:endParaRPr lang="ru-RU" sz="2000" dirty="0" smtClean="0">
              <a:latin typeface="Arial Black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5805" t="17095" r="1720" b="15039"/>
          <a:stretch>
            <a:fillRect/>
          </a:stretch>
        </p:blipFill>
        <p:spPr bwMode="auto">
          <a:xfrm>
            <a:off x="1071538" y="2857496"/>
            <a:ext cx="6929486" cy="364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0-tub-ru.yandex.net/i?id=314ef8cb65ef96314e240555c83999b4&amp;ref=rim&amp;n=33&amp;w=286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428604"/>
            <a:ext cx="77153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При создании </a:t>
            </a:r>
            <a:r>
              <a:rPr lang="ru-RU" sz="2000" dirty="0" err="1" smtClean="0">
                <a:solidFill>
                  <a:srgbClr val="C00000"/>
                </a:solidFill>
                <a:latin typeface="Arial Black" pitchFamily="34" charset="0"/>
              </a:rPr>
              <a:t>раскодровки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с детьми дошкольного возраста, можно использовать доску и мелки или маркеры.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Можно рисовать на больших листах бумаги. Взрослый рисует прямоугольники (кадры), а затем, объясняя задание ребёнку, просит нарисовать, где будет находиться персонаж. Потом ребенок определяет место для другого персонажа. Дальше с помощью наводящих вопросов ребенок изображает объекты фона.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Запечатлев таким образом последовательность рисунков, взрослый перерисовывает их на листы бумаги и последовательно располагает их например на стене.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366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Золотая рыбка</cp:lastModifiedBy>
  <cp:revision>10</cp:revision>
  <dcterms:created xsi:type="dcterms:W3CDTF">2021-10-11T08:58:23Z</dcterms:created>
  <dcterms:modified xsi:type="dcterms:W3CDTF">2022-04-26T11:31:19Z</dcterms:modified>
</cp:coreProperties>
</file>