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C81E"/>
    <a:srgbClr val="514AE2"/>
    <a:srgbClr val="2AD2DA"/>
    <a:srgbClr val="D12DBD"/>
    <a:srgbClr val="F52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7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C1D5734A-06ED-4123-BF98-79A9EC36DEB2}"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256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1964D8-A81C-46ED-83A5-E3FAF1ACA43F}" type="datetimeFigureOut">
              <a:rPr lang="ru-RU" smtClean="0"/>
              <a:t>17.02.2024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118688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553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190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3844690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561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636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3409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983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365461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91964D8-A81C-46ED-83A5-E3FAF1ACA43F}" type="datetimeFigureOut">
              <a:rPr lang="ru-RU" smtClean="0"/>
              <a:t>17.02.2024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1D5734A-06ED-4123-BF98-79A9EC36DEB2}"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130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1964D8-A81C-46ED-83A5-E3FAF1ACA43F}" type="datetimeFigureOut">
              <a:rPr lang="ru-RU" smtClean="0"/>
              <a:t>17.02.2024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4283310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91964D8-A81C-46ED-83A5-E3FAF1ACA43F}" type="datetimeFigureOut">
              <a:rPr lang="ru-RU" smtClean="0"/>
              <a:t>17.02.2024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1D5734A-06ED-4123-BF98-79A9EC36DEB2}"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10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91964D8-A81C-46ED-83A5-E3FAF1ACA43F}" type="datetimeFigureOut">
              <a:rPr lang="ru-RU" smtClean="0"/>
              <a:t>17.02.2024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1D5734A-06ED-4123-BF98-79A9EC36DEB2}"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63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964D8-A81C-46ED-83A5-E3FAF1ACA43F}" type="datetimeFigureOut">
              <a:rPr lang="ru-RU" smtClean="0"/>
              <a:t>17.02.2024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359297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1964D8-A81C-46ED-83A5-E3FAF1ACA43F}" type="datetimeFigureOut">
              <a:rPr lang="ru-RU" smtClean="0"/>
              <a:t>17.02.2024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D5734A-06ED-4123-BF98-79A9EC36DEB2}"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3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91964D8-A81C-46ED-83A5-E3FAF1ACA43F}" type="datetimeFigureOut">
              <a:rPr lang="ru-RU" smtClean="0"/>
              <a:t>17.02.2024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1D5734A-06ED-4123-BF98-79A9EC36DEB2}" type="slidenum">
              <a:rPr lang="ru-RU" smtClean="0"/>
              <a:t>‹#›</a:t>
            </a:fld>
            <a:endParaRPr lang="ru-RU"/>
          </a:p>
        </p:txBody>
      </p:sp>
    </p:spTree>
    <p:extLst>
      <p:ext uri="{BB962C8B-B14F-4D97-AF65-F5344CB8AC3E}">
        <p14:creationId xmlns:p14="http://schemas.microsoft.com/office/powerpoint/2010/main" val="35349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1964D8-A81C-46ED-83A5-E3FAF1ACA43F}" type="datetimeFigureOut">
              <a:rPr lang="ru-RU" smtClean="0"/>
              <a:t>17.02.2024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D5734A-06ED-4123-BF98-79A9EC36DEB2}" type="slidenum">
              <a:rPr lang="ru-RU" smtClean="0"/>
              <a:t>‹#›</a:t>
            </a:fld>
            <a:endParaRPr lang="ru-RU"/>
          </a:p>
        </p:txBody>
      </p:sp>
    </p:spTree>
    <p:extLst>
      <p:ext uri="{BB962C8B-B14F-4D97-AF65-F5344CB8AC3E}">
        <p14:creationId xmlns:p14="http://schemas.microsoft.com/office/powerpoint/2010/main" val="908384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5588" y="641444"/>
            <a:ext cx="5732060" cy="791571"/>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smtClean="0">
                <a:solidFill>
                  <a:srgbClr val="0070C0"/>
                </a:solidFill>
                <a:latin typeface="Times New Roman" panose="02020603050405020304" pitchFamily="18" charset="0"/>
                <a:cs typeface="Times New Roman" panose="02020603050405020304" pitchFamily="18" charset="0"/>
              </a:rPr>
              <a:t>ОФОРМЛЕНИЕ РППС В ДОУ</a:t>
            </a:r>
            <a:endParaRPr lang="ru-RU" sz="2800" b="1" dirty="0">
              <a:solidFill>
                <a:srgbClr val="0070C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678673" y="1726175"/>
            <a:ext cx="8408441" cy="5022642"/>
          </a:xfrm>
          <a:prstGeom prst="rect">
            <a:avLst/>
          </a:prstGeom>
        </p:spPr>
      </p:pic>
    </p:spTree>
    <p:extLst>
      <p:ext uri="{BB962C8B-B14F-4D97-AF65-F5344CB8AC3E}">
        <p14:creationId xmlns:p14="http://schemas.microsoft.com/office/powerpoint/2010/main" val="98312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65027" y="526408"/>
            <a:ext cx="9007521" cy="461665"/>
          </a:xfrm>
          <a:prstGeom prst="rect">
            <a:avLst/>
          </a:prstGeom>
        </p:spPr>
        <p:txBody>
          <a:bodyPr wrap="square">
            <a:spAutoFit/>
          </a:bodyPr>
          <a:lstStyle/>
          <a:p>
            <a:r>
              <a:rPr lang="ru-RU" sz="2400" b="1" dirty="0" smtClean="0">
                <a:solidFill>
                  <a:srgbClr val="0070C0"/>
                </a:solidFill>
                <a:latin typeface="Times New Roman" panose="02020603050405020304" pitchFamily="18" charset="0"/>
                <a:cs typeface="Times New Roman" panose="02020603050405020304" pitchFamily="18" charset="0"/>
              </a:rPr>
              <a:t>Создавая предметно-развивающую среду необходимо помнить:</a:t>
            </a:r>
            <a:endParaRPr lang="ru-RU" sz="2400" b="1"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91716" y="1881767"/>
            <a:ext cx="4162567" cy="2630511"/>
          </a:xfrm>
          <a:prstGeom prst="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ru-RU" b="1" dirty="0" smtClean="0">
                <a:latin typeface="Times New Roman" panose="02020603050405020304" pitchFamily="18" charset="0"/>
                <a:cs typeface="Times New Roman" panose="02020603050405020304" pitchFamily="18" charset="0"/>
              </a:rPr>
              <a:t>1. </a:t>
            </a:r>
            <a:r>
              <a:rPr lang="ru-RU" dirty="0" smtClean="0">
                <a:latin typeface="Times New Roman" panose="02020603050405020304" pitchFamily="18" charset="0"/>
                <a:cs typeface="Times New Roman" panose="02020603050405020304" pitchFamily="18" charset="0"/>
              </a:rPr>
              <a:t>Среда должна выполнять</a:t>
            </a:r>
          </a:p>
          <a:p>
            <a:r>
              <a:rPr lang="ru-RU" dirty="0" smtClean="0">
                <a:latin typeface="Times New Roman" panose="02020603050405020304" pitchFamily="18" charset="0"/>
                <a:cs typeface="Times New Roman" panose="02020603050405020304" pitchFamily="18" charset="0"/>
              </a:rPr>
              <a:t>образовательную, развивающую, воспитывающую, стимулирующую, организованную, коммуникативную функции. </a:t>
            </a:r>
          </a:p>
          <a:p>
            <a:r>
              <a:rPr lang="ru-RU" b="1" dirty="0" smtClean="0">
                <a:latin typeface="Times New Roman" panose="02020603050405020304" pitchFamily="18" charset="0"/>
                <a:cs typeface="Times New Roman" panose="02020603050405020304" pitchFamily="18" charset="0"/>
              </a:rPr>
              <a:t>Но самое главное – она должна работать на развитие самостоятельности и самодеятельности ребенка.</a:t>
            </a:r>
            <a:endParaRPr lang="ru-RU"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229820" y="4959705"/>
            <a:ext cx="2664727" cy="1392072"/>
          </a:xfrm>
          <a:prstGeom prst="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4. </a:t>
            </a:r>
            <a:r>
              <a:rPr lang="ru-RU" dirty="0">
                <a:latin typeface="Times New Roman" panose="02020603050405020304" pitchFamily="18" charset="0"/>
                <a:cs typeface="Times New Roman" panose="02020603050405020304" pitchFamily="18" charset="0"/>
              </a:rPr>
              <a:t>Элементы декора должны быть легко сменяемыми.</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363214" y="2171015"/>
            <a:ext cx="2285999" cy="1392072"/>
          </a:xfrm>
          <a:prstGeom prst="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3. </a:t>
            </a:r>
            <a:r>
              <a:rPr lang="ru-RU" dirty="0">
                <a:latin typeface="Times New Roman" panose="02020603050405020304" pitchFamily="18" charset="0"/>
                <a:cs typeface="Times New Roman" panose="02020603050405020304" pitchFamily="18" charset="0"/>
              </a:rPr>
              <a:t>Форма и дизайн предметов ориентирована на безопасность и возраст детей.</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965436" y="2222961"/>
            <a:ext cx="3565479" cy="1838769"/>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lang="ru-RU" b="1"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Необходимо гибкое и вариативное использование пространства. Среда должна служить удовлетворению потребностей и интересов ребенка.</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328312" y="4597063"/>
            <a:ext cx="3207224" cy="1785238"/>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5. В каждой группе необходимо предусмотреть место для детской экспериментальной деятельности.</a:t>
            </a:r>
            <a:endParaRPr lang="ru-RU" dirty="0">
              <a:latin typeface="Times New Roman" panose="02020603050405020304" pitchFamily="18" charset="0"/>
              <a:cs typeface="Times New Roman" panose="02020603050405020304" pitchFamily="18" charset="0"/>
            </a:endParaRPr>
          </a:p>
        </p:txBody>
      </p:sp>
      <p:cxnSp>
        <p:nvCxnSpPr>
          <p:cNvPr id="9" name="Прямая со стрелкой 8"/>
          <p:cNvCxnSpPr/>
          <p:nvPr/>
        </p:nvCxnSpPr>
        <p:spPr>
          <a:xfrm flipH="1">
            <a:off x="2606722" y="988073"/>
            <a:ext cx="136478" cy="63601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Прямая со стрелкой 10"/>
          <p:cNvCxnSpPr/>
          <p:nvPr/>
        </p:nvCxnSpPr>
        <p:spPr>
          <a:xfrm>
            <a:off x="6508273" y="1081401"/>
            <a:ext cx="40943" cy="88710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a:off x="9004109" y="1091821"/>
            <a:ext cx="881987" cy="88710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5" name="Прямая со стрелкой 14"/>
          <p:cNvCxnSpPr/>
          <p:nvPr/>
        </p:nvCxnSpPr>
        <p:spPr>
          <a:xfrm>
            <a:off x="4562184" y="1278195"/>
            <a:ext cx="295351" cy="348385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p:nvPr/>
        </p:nvCxnSpPr>
        <p:spPr>
          <a:xfrm>
            <a:off x="8754078" y="1278195"/>
            <a:ext cx="303236" cy="318516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6551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17173" y="709684"/>
            <a:ext cx="3559793" cy="2606724"/>
          </a:xfrm>
          <a:prstGeom prst="rect">
            <a:avLst/>
          </a:prstGeom>
          <a:ln w="5715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6. </a:t>
            </a:r>
            <a:r>
              <a:rPr lang="ru-RU" dirty="0">
                <a:latin typeface="Times New Roman" panose="02020603050405020304" pitchFamily="18" charset="0"/>
                <a:cs typeface="Times New Roman" panose="02020603050405020304" pitchFamily="18" charset="0"/>
              </a:rPr>
              <a:t>Организуя предметную среду в групповом помещении, необходимо учитывать закономерности психического развития, показатели их здоровья, психофизиологические и коммуникативные особенности, уровень общего и речевого развития.</a:t>
            </a:r>
          </a:p>
        </p:txBody>
      </p:sp>
      <p:sp>
        <p:nvSpPr>
          <p:cNvPr id="3" name="Прямоугольник 2"/>
          <p:cNvSpPr/>
          <p:nvPr/>
        </p:nvSpPr>
        <p:spPr>
          <a:xfrm>
            <a:off x="6216556" y="832514"/>
            <a:ext cx="2647666" cy="1842448"/>
          </a:xfrm>
          <a:prstGeom prst="rect">
            <a:avLst/>
          </a:prstGeom>
          <a:ln w="5715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a:latin typeface="Times New Roman" panose="02020603050405020304" pitchFamily="18" charset="0"/>
                <a:cs typeface="Times New Roman" panose="02020603050405020304" pitchFamily="18" charset="0"/>
              </a:rPr>
              <a:t>7. </a:t>
            </a:r>
            <a:r>
              <a:rPr lang="ru-RU" dirty="0">
                <a:latin typeface="Times New Roman" panose="02020603050405020304" pitchFamily="18" charset="0"/>
                <a:cs typeface="Times New Roman" panose="02020603050405020304" pitchFamily="18" charset="0"/>
              </a:rPr>
              <a:t>Цветовая палитра должна быть представлена теплыми, пастельными тонами.</a:t>
            </a:r>
          </a:p>
        </p:txBody>
      </p:sp>
      <p:sp>
        <p:nvSpPr>
          <p:cNvPr id="4" name="Прямоугольник 3"/>
          <p:cNvSpPr/>
          <p:nvPr/>
        </p:nvSpPr>
        <p:spPr>
          <a:xfrm>
            <a:off x="2761399" y="3835021"/>
            <a:ext cx="2738650" cy="2101756"/>
          </a:xfrm>
          <a:prstGeom prst="rect">
            <a:avLst/>
          </a:prstGeom>
          <a:ln w="5715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8.</a:t>
            </a:r>
            <a:r>
              <a:rPr lang="ru-RU" dirty="0">
                <a:latin typeface="Times New Roman" panose="02020603050405020304" pitchFamily="18" charset="0"/>
                <a:cs typeface="Times New Roman" panose="02020603050405020304" pitchFamily="18" charset="0"/>
              </a:rPr>
              <a:t> При создании развивающего пространства в групповом помещении необходимо учитывать ведущую роль игровой деятельности.</a:t>
            </a:r>
          </a:p>
        </p:txBody>
      </p:sp>
      <p:sp>
        <p:nvSpPr>
          <p:cNvPr id="5" name="Прямоугольник 4"/>
          <p:cNvSpPr/>
          <p:nvPr/>
        </p:nvSpPr>
        <p:spPr>
          <a:xfrm>
            <a:off x="7161664" y="3527947"/>
            <a:ext cx="3405116" cy="2176817"/>
          </a:xfrm>
          <a:prstGeom prst="rect">
            <a:avLst/>
          </a:prstGeom>
          <a:ln w="57150">
            <a:solidFill>
              <a:srgbClr val="16C81E"/>
            </a:solidFill>
          </a:ln>
        </p:spPr>
        <p:style>
          <a:lnRef idx="2">
            <a:schemeClr val="accent6"/>
          </a:lnRef>
          <a:fillRef idx="1">
            <a:schemeClr val="lt1"/>
          </a:fillRef>
          <a:effectRef idx="0">
            <a:schemeClr val="accent6"/>
          </a:effectRef>
          <a:fontRef idx="minor">
            <a:schemeClr val="dk1"/>
          </a:fontRef>
        </p:style>
        <p:txBody>
          <a:bodyPr rtlCol="0" anchor="ctr"/>
          <a:lstStyle/>
          <a:p>
            <a:r>
              <a:rPr lang="ru-RU" b="1" dirty="0">
                <a:latin typeface="Times New Roman" panose="02020603050405020304" pitchFamily="18" charset="0"/>
                <a:cs typeface="Times New Roman" panose="02020603050405020304" pitchFamily="18" charset="0"/>
              </a:rPr>
              <a:t>9.</a:t>
            </a:r>
            <a:r>
              <a:rPr lang="ru-RU" dirty="0">
                <a:latin typeface="Times New Roman" panose="02020603050405020304" pitchFamily="18" charset="0"/>
                <a:cs typeface="Times New Roman" panose="02020603050405020304" pitchFamily="18" charset="0"/>
              </a:rPr>
              <a:t> Предметно-развивающая среда группы должна меняться в зависимости от возрастных особенностей детей, периода обучения, образовательной программы;</a:t>
            </a:r>
          </a:p>
        </p:txBody>
      </p:sp>
    </p:spTree>
    <p:extLst>
      <p:ext uri="{BB962C8B-B14F-4D97-AF65-F5344CB8AC3E}">
        <p14:creationId xmlns:p14="http://schemas.microsoft.com/office/powerpoint/2010/main" val="14111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1319" y="635591"/>
            <a:ext cx="11300347" cy="830997"/>
          </a:xfrm>
          <a:prstGeom prst="rect">
            <a:avLst/>
          </a:prstGeom>
        </p:spPr>
        <p:txBody>
          <a:bodyPr wrap="square">
            <a:spAutoFit/>
          </a:bodyPr>
          <a:lstStyle/>
          <a:p>
            <a:pPr algn="ctr"/>
            <a:r>
              <a:rPr lang="ru-RU" sz="2400" b="1" dirty="0">
                <a:solidFill>
                  <a:srgbClr val="0070C0"/>
                </a:solidFill>
                <a:latin typeface="Times New Roman" panose="02020603050405020304" pitchFamily="18" charset="0"/>
                <a:cs typeface="Times New Roman" panose="02020603050405020304" pitchFamily="18" charset="0"/>
              </a:rPr>
              <a:t>«Содержание  центра </a:t>
            </a:r>
            <a:r>
              <a:rPr lang="ru-RU" sz="2400" b="1" dirty="0" smtClean="0">
                <a:solidFill>
                  <a:srgbClr val="0070C0"/>
                </a:solidFill>
                <a:latin typeface="Times New Roman" panose="02020603050405020304" pitchFamily="18" charset="0"/>
                <a:cs typeface="Times New Roman" panose="02020603050405020304" pitchFamily="18" charset="0"/>
              </a:rPr>
              <a:t>блока </a:t>
            </a:r>
            <a:r>
              <a:rPr lang="ru-RU" sz="2400" b="1" dirty="0">
                <a:solidFill>
                  <a:srgbClr val="0070C0"/>
                </a:solidFill>
                <a:latin typeface="Times New Roman" panose="02020603050405020304" pitchFamily="18" charset="0"/>
                <a:cs typeface="Times New Roman" panose="02020603050405020304" pitchFamily="18" charset="0"/>
              </a:rPr>
              <a:t>«Безопасность дорожного движения» в группах детского сада»</a:t>
            </a:r>
          </a:p>
        </p:txBody>
      </p:sp>
      <p:sp>
        <p:nvSpPr>
          <p:cNvPr id="3" name="Прямоугольник 2"/>
          <p:cNvSpPr/>
          <p:nvPr/>
        </p:nvSpPr>
        <p:spPr>
          <a:xfrm>
            <a:off x="655090" y="2352379"/>
            <a:ext cx="3835021" cy="2810212"/>
          </a:xfrm>
          <a:prstGeom prst="rect">
            <a:avLst/>
          </a:prstGeom>
          <a:ln w="57150">
            <a:solidFill>
              <a:srgbClr val="16C81E"/>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Первая младшая группа. </a:t>
            </a:r>
          </a:p>
          <a:p>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У </a:t>
            </a:r>
            <a:r>
              <a:rPr lang="ru-RU" dirty="0">
                <a:latin typeface="Times New Roman" panose="02020603050405020304" pitchFamily="18" charset="0"/>
                <a:cs typeface="Times New Roman" panose="02020603050405020304" pitchFamily="18" charset="0"/>
              </a:rPr>
              <a:t>детей формируются представления об улице, о дороге, легковых и грузовых видах транспортных средств; некоторых видах маршрутных транспортных средств (автобус, трамвай); труде водителя. </a:t>
            </a:r>
          </a:p>
        </p:txBody>
      </p:sp>
      <p:sp>
        <p:nvSpPr>
          <p:cNvPr id="4" name="Прямоугольник 3"/>
          <p:cNvSpPr/>
          <p:nvPr/>
        </p:nvSpPr>
        <p:spPr>
          <a:xfrm>
            <a:off x="5295331" y="1491631"/>
            <a:ext cx="6127845" cy="655093"/>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картины с изображением улиц и дорог с движущимися по ним транспортными средствами;</a:t>
            </a:r>
          </a:p>
        </p:txBody>
      </p:sp>
      <p:sp>
        <p:nvSpPr>
          <p:cNvPr id="5" name="Прямоугольник 4"/>
          <p:cNvSpPr/>
          <p:nvPr/>
        </p:nvSpPr>
        <p:spPr>
          <a:xfrm>
            <a:off x="5295329" y="3239928"/>
            <a:ext cx="6127845" cy="736980"/>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картины с изображением различного вида транспортных средств (легковые, грузовые, маршрутные (автобус, трамвай);</a:t>
            </a:r>
          </a:p>
        </p:txBody>
      </p:sp>
      <p:sp>
        <p:nvSpPr>
          <p:cNvPr id="6" name="Прямоугольник 5"/>
          <p:cNvSpPr/>
          <p:nvPr/>
        </p:nvSpPr>
        <p:spPr>
          <a:xfrm>
            <a:off x="5295329" y="4213987"/>
            <a:ext cx="6127845" cy="705144"/>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Атрибуты к сюжетно-ролевой игре «Транспорт» (разноцветные рули, шапочки разных видов транспортных средств, нагрудные знаки  и т.п.)</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5295329" y="5156210"/>
            <a:ext cx="6127845" cy="655093"/>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a:t>Художественная литература: А. Барто «Игрушки»: «Грузовик».</a:t>
            </a:r>
            <a:endParaRPr lang="ru-RU"/>
          </a:p>
        </p:txBody>
      </p:sp>
      <p:sp>
        <p:nvSpPr>
          <p:cNvPr id="8" name="Прямоугольник 7"/>
          <p:cNvSpPr/>
          <p:nvPr/>
        </p:nvSpPr>
        <p:spPr>
          <a:xfrm>
            <a:off x="5295330" y="2345998"/>
            <a:ext cx="6127845" cy="655093"/>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наборы различного вида транспортных средств, крупного и среднего размера;</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295328" y="6048382"/>
            <a:ext cx="6127845" cy="655093"/>
          </a:xfrm>
          <a:prstGeom prst="rect">
            <a:avLst/>
          </a:prstGeom>
          <a:ln w="38100">
            <a:solidFill>
              <a:srgbClr val="F52B56"/>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Дидактические игры: «Собери легковой автомобиль» (из 4-х частей), «Собери грузовой автомобиль»</a:t>
            </a:r>
            <a:endParaRPr lang="ru-RU" dirty="0">
              <a:latin typeface="Times New Roman" panose="02020603050405020304" pitchFamily="18" charset="0"/>
              <a:cs typeface="Times New Roman" panose="02020603050405020304" pitchFamily="18" charset="0"/>
            </a:endParaRPr>
          </a:p>
        </p:txBody>
      </p:sp>
      <p:cxnSp>
        <p:nvCxnSpPr>
          <p:cNvPr id="11" name="Прямая со стрелкой 10"/>
          <p:cNvCxnSpPr/>
          <p:nvPr/>
        </p:nvCxnSpPr>
        <p:spPr>
          <a:xfrm flipV="1">
            <a:off x="4524231" y="1821345"/>
            <a:ext cx="655089" cy="439705"/>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4581093" y="2511762"/>
            <a:ext cx="655089" cy="439705"/>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546976" y="3561960"/>
            <a:ext cx="650542" cy="8352"/>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565175" y="4213987"/>
            <a:ext cx="633482" cy="97514"/>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565175" y="4817660"/>
            <a:ext cx="614145" cy="497331"/>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436657" y="5314991"/>
            <a:ext cx="660782" cy="733391"/>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823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762" y="384649"/>
            <a:ext cx="3220871" cy="6250674"/>
          </a:xfrm>
          <a:prstGeom prst="rect">
            <a:avLst/>
          </a:prstGeom>
          <a:ln w="5715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Вторая младшая группа</a:t>
            </a:r>
          </a:p>
          <a:p>
            <a:pPr algn="ctr"/>
            <a:endParaRPr lang="ru-RU" sz="1600" b="1"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У </a:t>
            </a:r>
            <a:r>
              <a:rPr lang="ru-RU" sz="1600" dirty="0">
                <a:latin typeface="Times New Roman" panose="02020603050405020304" pitchFamily="18" charset="0"/>
                <a:cs typeface="Times New Roman" panose="02020603050405020304" pitchFamily="18" charset="0"/>
              </a:rPr>
              <a:t>детей расширяются знания и навыки, полученные в первой младшей группе: продолжается  работа по знакомству с транспортными средствами: легковые, грузовые;  маршрутные транспортные средства (автобус, трамвай, троллейбус); специальный транспортные средства - «Скорая помощь», «Пожарная»; дети получают новые знания о труде водителя;  знакомятся с правилами поведения в маршрутных транспортных средствах; знакомятся с понятием «светофор» и его сигналами; продолжают знакомиться с элементами дороги: «тротуар», «проезжая часть», «пешеходный переход»; у детей формируются первичные представления о безопасном поведении на дорогах. </a:t>
            </a:r>
          </a:p>
        </p:txBody>
      </p:sp>
      <p:sp>
        <p:nvSpPr>
          <p:cNvPr id="3" name="Прямоугольник 2"/>
          <p:cNvSpPr/>
          <p:nvPr/>
        </p:nvSpPr>
        <p:spPr>
          <a:xfrm>
            <a:off x="4274021" y="222215"/>
            <a:ext cx="7917975" cy="723331"/>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простейший макет улицы (желательно крупный), где имеются дома по обеим ее сторонам и между ними обозначена дорога, на которой ярко выражены  тротуар, проезжая часть, пешеходный переход;</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274020" y="1337114"/>
            <a:ext cx="7917975" cy="723331"/>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картины с изображением различного вида транспортных средств (легковые, грузовые, маршрутные (автобус, трамвай, троллейбус);</a:t>
            </a:r>
          </a:p>
        </p:txBody>
      </p:sp>
      <p:sp>
        <p:nvSpPr>
          <p:cNvPr id="5" name="Прямоугольник 4"/>
          <p:cNvSpPr/>
          <p:nvPr/>
        </p:nvSpPr>
        <p:spPr>
          <a:xfrm>
            <a:off x="4274019" y="2418462"/>
            <a:ext cx="7917975" cy="723331"/>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макет светофора и кружочки, в соответствии с сигналами светофора -  красного, жёлтого и  зелёного цвета;</a:t>
            </a:r>
          </a:p>
        </p:txBody>
      </p:sp>
      <p:sp>
        <p:nvSpPr>
          <p:cNvPr id="6" name="Прямоугольник 5"/>
          <p:cNvSpPr/>
          <p:nvPr/>
        </p:nvSpPr>
        <p:spPr>
          <a:xfrm>
            <a:off x="4274025" y="3509986"/>
            <a:ext cx="7917975" cy="723331"/>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атрибуты к сюжетно-ролевой игре «Автобус» (руль, макет автобуса, знак автобусной остановки и т.п.)</a:t>
            </a:r>
          </a:p>
        </p:txBody>
      </p:sp>
      <p:sp>
        <p:nvSpPr>
          <p:cNvPr id="7" name="Прямоугольник 6"/>
          <p:cNvSpPr/>
          <p:nvPr/>
        </p:nvSpPr>
        <p:spPr>
          <a:xfrm>
            <a:off x="4274018" y="4591334"/>
            <a:ext cx="7917975" cy="1098172"/>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Дидактические игры: «Собери легковой автомобиль» - </a:t>
            </a:r>
            <a:r>
              <a:rPr lang="ru-RU" sz="1600" dirty="0" err="1">
                <a:latin typeface="Times New Roman" panose="02020603050405020304" pitchFamily="18" charset="0"/>
                <a:cs typeface="Times New Roman" panose="02020603050405020304" pitchFamily="18" charset="0"/>
              </a:rPr>
              <a:t>пазлы</a:t>
            </a:r>
            <a:r>
              <a:rPr lang="ru-RU" sz="1600" dirty="0">
                <a:latin typeface="Times New Roman" panose="02020603050405020304" pitchFamily="18" charset="0"/>
                <a:cs typeface="Times New Roman" panose="02020603050405020304" pitchFamily="18" charset="0"/>
              </a:rPr>
              <a:t> из 6-ти частей, «Собери грузовой автомобиль» - </a:t>
            </a:r>
            <a:r>
              <a:rPr lang="ru-RU" sz="1600" dirty="0" err="1">
                <a:latin typeface="Times New Roman" panose="02020603050405020304" pitchFamily="18" charset="0"/>
                <a:cs typeface="Times New Roman" panose="02020603050405020304" pitchFamily="18" charset="0"/>
              </a:rPr>
              <a:t>пазлы</a:t>
            </a:r>
            <a:r>
              <a:rPr lang="ru-RU" sz="1600" dirty="0">
                <a:latin typeface="Times New Roman" panose="02020603050405020304" pitchFamily="18" charset="0"/>
                <a:cs typeface="Times New Roman" panose="02020603050405020304" pitchFamily="18" charset="0"/>
              </a:rPr>
              <a:t> из 6-ти частей, «Угадай, что это за транспортное средство?» - игра на знание спецтранспорта; лото «Транспорт» - с изображением  автобуса, трамвая, троллейбуса; «Светофор» - на знание сигналов светофора.</a:t>
            </a:r>
          </a:p>
        </p:txBody>
      </p:sp>
      <p:sp>
        <p:nvSpPr>
          <p:cNvPr id="8" name="Прямоугольник 7"/>
          <p:cNvSpPr/>
          <p:nvPr/>
        </p:nvSpPr>
        <p:spPr>
          <a:xfrm>
            <a:off x="4274024" y="5995986"/>
            <a:ext cx="7917975" cy="723331"/>
          </a:xfrm>
          <a:prstGeom prst="rect">
            <a:avLst/>
          </a:prstGeom>
          <a:ln w="38100">
            <a:solidFill>
              <a:srgbClr val="D12DBD"/>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Художественная литература: </a:t>
            </a:r>
            <a:r>
              <a:rPr lang="ru-RU" sz="1600" dirty="0" err="1">
                <a:latin typeface="Times New Roman" panose="02020603050405020304" pitchFamily="18" charset="0"/>
                <a:cs typeface="Times New Roman" panose="02020603050405020304" pitchFamily="18" charset="0"/>
              </a:rPr>
              <a:t>А.Барто</a:t>
            </a:r>
            <a:r>
              <a:rPr lang="ru-RU" sz="1600" dirty="0">
                <a:latin typeface="Times New Roman" panose="02020603050405020304" pitchFamily="18" charset="0"/>
                <a:cs typeface="Times New Roman" panose="02020603050405020304" pitchFamily="18" charset="0"/>
              </a:rPr>
              <a:t> «Игрушки»: «Грузовик», </a:t>
            </a:r>
            <a:r>
              <a:rPr lang="ru-RU" sz="1600" dirty="0" err="1">
                <a:latin typeface="Times New Roman" panose="02020603050405020304" pitchFamily="18" charset="0"/>
                <a:cs typeface="Times New Roman" panose="02020603050405020304" pitchFamily="18" charset="0"/>
              </a:rPr>
              <a:t>С.Михалков</a:t>
            </a:r>
            <a:r>
              <a:rPr lang="ru-RU" sz="1600" dirty="0">
                <a:latin typeface="Times New Roman" panose="02020603050405020304" pitchFamily="18" charset="0"/>
                <a:cs typeface="Times New Roman" panose="02020603050405020304" pitchFamily="18" charset="0"/>
              </a:rPr>
              <a:t> «Светофор</a:t>
            </a:r>
            <a:r>
              <a:rPr lang="ru-RU" sz="1600" dirty="0" smtClean="0">
                <a:latin typeface="Times New Roman" panose="02020603050405020304" pitchFamily="18" charset="0"/>
                <a:cs typeface="Times New Roman" panose="02020603050405020304" pitchFamily="18" charset="0"/>
              </a:rPr>
              <a:t>»</a:t>
            </a:r>
          </a:p>
          <a:p>
            <a:r>
              <a:rPr lang="ru-RU" sz="1600" dirty="0">
                <a:latin typeface="Times New Roman" panose="02020603050405020304" pitchFamily="18" charset="0"/>
                <a:cs typeface="Times New Roman" panose="02020603050405020304" pitchFamily="18" charset="0"/>
              </a:rPr>
              <a:t>набор карточек «Дорожная азбука»;</a:t>
            </a:r>
          </a:p>
        </p:txBody>
      </p:sp>
      <p:cxnSp>
        <p:nvCxnSpPr>
          <p:cNvPr id="10" name="Прямая со стрелкой 9"/>
          <p:cNvCxnSpPr/>
          <p:nvPr/>
        </p:nvCxnSpPr>
        <p:spPr>
          <a:xfrm>
            <a:off x="3460652" y="583880"/>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3460651" y="1675404"/>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460651" y="2740339"/>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3519267" y="3899857"/>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460652" y="5138146"/>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222652" y="1345880"/>
            <a:ext cx="7033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3460652" y="6478243"/>
            <a:ext cx="703385"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895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05508"/>
            <a:ext cx="3868615" cy="6752492"/>
          </a:xfrm>
          <a:prstGeom prst="rect">
            <a:avLst/>
          </a:prstGeom>
          <a:ln w="5715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Средняя группа</a:t>
            </a:r>
          </a:p>
          <a:p>
            <a:pPr algn="ctr"/>
            <a:endParaRPr lang="ru-RU" b="1" dirty="0" smtClean="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Р</a:t>
            </a:r>
            <a:r>
              <a:rPr lang="ru-RU" dirty="0" smtClean="0">
                <a:latin typeface="Times New Roman" panose="02020603050405020304" pitchFamily="18" charset="0"/>
                <a:cs typeface="Times New Roman" panose="02020603050405020304" pitchFamily="18" charset="0"/>
              </a:rPr>
              <a:t>азвивается </a:t>
            </a:r>
            <a:r>
              <a:rPr lang="ru-RU" dirty="0">
                <a:latin typeface="Times New Roman" panose="02020603050405020304" pitchFamily="18" charset="0"/>
                <a:cs typeface="Times New Roman" panose="02020603050405020304" pitchFamily="18" charset="0"/>
              </a:rPr>
              <a:t>наблюдательность, умение ориентироваться в помещении, на участке детского сада и в ближайшей местности. Дети этого возраста продолжают знакомиться с понятиями «улица», «дорога», «перекресток», «остановка маршрутного транспортного средства»  и элементарными правилами поведения на дорогах. Расширяются знания детей о различных видах транспортных средств, особенностях их внешнего вида и назначения («Скорая помощь», «Пожарная», «Полиция», автобус, трамвай, троллейбус). Дети знакомятся с работой </a:t>
            </a:r>
            <a:r>
              <a:rPr lang="ru-RU" dirty="0" smtClean="0">
                <a:latin typeface="Times New Roman" panose="02020603050405020304" pitchFamily="18" charset="0"/>
                <a:cs typeface="Times New Roman" panose="02020603050405020304" pitchFamily="18" charset="0"/>
              </a:rPr>
              <a:t>полицейского</a:t>
            </a:r>
            <a:r>
              <a:rPr lang="ru-RU" dirty="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r>
              <a:rPr lang="ru-RU" dirty="0" smtClean="0"/>
              <a:t>дорожными знаками. </a:t>
            </a:r>
            <a:r>
              <a:rPr lang="ru-RU" dirty="0"/>
              <a:t>В</a:t>
            </a:r>
            <a:r>
              <a:rPr lang="ru-RU" dirty="0" smtClean="0"/>
              <a:t> </a:t>
            </a:r>
            <a:r>
              <a:rPr lang="ru-RU" dirty="0"/>
              <a:t>средней группе это «Пешеходный переход», «Место остановки автобуса и (или) троллейбуса</a:t>
            </a:r>
            <a:r>
              <a:rPr lang="ru-RU" dirty="0" smtClean="0"/>
              <a:t>», «</a:t>
            </a:r>
            <a:r>
              <a:rPr lang="ru-RU" dirty="0"/>
              <a:t>Место остановки трамвая».</a:t>
            </a:r>
          </a:p>
          <a:p>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29797" y="207499"/>
            <a:ext cx="7662203" cy="562708"/>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1600" dirty="0">
                <a:latin typeface="Times New Roman" panose="02020603050405020304" pitchFamily="18" charset="0"/>
                <a:cs typeface="Times New Roman" panose="02020603050405020304" pitchFamily="18" charset="0"/>
              </a:rPr>
              <a:t>макет электрического светофора с переключающимися сигналами;</a:t>
            </a:r>
            <a:endParaRPr lang="ru-RU" sz="16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529797" y="1058594"/>
            <a:ext cx="7662203" cy="562708"/>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макет улицы с ярко обозначенным перекрестком дорог, на которых имеются  тротуар, проезжая часть;</a:t>
            </a:r>
          </a:p>
        </p:txBody>
      </p:sp>
      <p:sp>
        <p:nvSpPr>
          <p:cNvPr id="5" name="Прямоугольник 4"/>
          <p:cNvSpPr/>
          <p:nvPr/>
        </p:nvSpPr>
        <p:spPr>
          <a:xfrm>
            <a:off x="4529797" y="1997613"/>
            <a:ext cx="7662203" cy="562708"/>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иллюстрации с изображением остановок маршрутных транспортных средств (автобуса, трамвая, троллейбуса), пешеходных переходов (наземных, подземных);</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529797" y="3008437"/>
            <a:ext cx="7662203" cy="805372"/>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Художественная литература: </a:t>
            </a:r>
            <a:r>
              <a:rPr lang="ru-RU" sz="1600" dirty="0" err="1">
                <a:latin typeface="Times New Roman" panose="02020603050405020304" pitchFamily="18" charset="0"/>
                <a:cs typeface="Times New Roman" panose="02020603050405020304" pitchFamily="18" charset="0"/>
              </a:rPr>
              <a:t>Н.Носов</a:t>
            </a:r>
            <a:r>
              <a:rPr lang="ru-RU" sz="1600" dirty="0">
                <a:latin typeface="Times New Roman" panose="02020603050405020304" pitchFamily="18" charset="0"/>
                <a:cs typeface="Times New Roman" panose="02020603050405020304" pitchFamily="18" charset="0"/>
              </a:rPr>
              <a:t> «Приключения Незнайки и его друзей» (главы из книги), </a:t>
            </a:r>
            <a:r>
              <a:rPr lang="ru-RU" sz="1600" dirty="0" err="1">
                <a:latin typeface="Times New Roman" panose="02020603050405020304" pitchFamily="18" charset="0"/>
                <a:cs typeface="Times New Roman" panose="02020603050405020304" pitchFamily="18" charset="0"/>
              </a:rPr>
              <a:t>С.Михалков</a:t>
            </a:r>
            <a:r>
              <a:rPr lang="ru-RU" sz="1600" dirty="0">
                <a:latin typeface="Times New Roman" panose="02020603050405020304" pitchFamily="18" charset="0"/>
                <a:cs typeface="Times New Roman" panose="02020603050405020304" pitchFamily="18" charset="0"/>
              </a:rPr>
              <a:t> «Моя улица» (отрывок), </a:t>
            </a:r>
            <a:r>
              <a:rPr lang="ru-RU" sz="1600" dirty="0" err="1">
                <a:latin typeface="Times New Roman" panose="02020603050405020304" pitchFamily="18" charset="0"/>
                <a:cs typeface="Times New Roman" panose="02020603050405020304" pitchFamily="18" charset="0"/>
              </a:rPr>
              <a:t>Э.Мошковская</a:t>
            </a:r>
            <a:r>
              <a:rPr lang="ru-RU" sz="1600" dirty="0">
                <a:latin typeface="Times New Roman" panose="02020603050405020304" pitchFamily="18" charset="0"/>
                <a:cs typeface="Times New Roman" panose="02020603050405020304" pitchFamily="18" charset="0"/>
              </a:rPr>
              <a:t> «К нам бегут автобусы»; </a:t>
            </a:r>
            <a:r>
              <a:rPr lang="ru-RU" sz="1600" dirty="0" err="1">
                <a:latin typeface="Times New Roman" panose="02020603050405020304" pitchFamily="18" charset="0"/>
                <a:cs typeface="Times New Roman" panose="02020603050405020304" pitchFamily="18" charset="0"/>
              </a:rPr>
              <a:t>А.Северный</a:t>
            </a:r>
            <a:r>
              <a:rPr lang="ru-RU" sz="1600" dirty="0">
                <a:latin typeface="Times New Roman" panose="02020603050405020304" pitchFamily="18" charset="0"/>
                <a:cs typeface="Times New Roman" panose="02020603050405020304" pitchFamily="18" charset="0"/>
              </a:rPr>
              <a:t> «Светофор»</a:t>
            </a:r>
          </a:p>
        </p:txBody>
      </p:sp>
      <p:sp>
        <p:nvSpPr>
          <p:cNvPr id="7" name="Прямоугольник 6"/>
          <p:cNvSpPr/>
          <p:nvPr/>
        </p:nvSpPr>
        <p:spPr>
          <a:xfrm>
            <a:off x="4529797" y="4261925"/>
            <a:ext cx="7662203" cy="805373"/>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Атрибуты к сюжетно-ролевым играм  «Автобус», «Пожарные», «Полиция</a:t>
            </a:r>
            <a:r>
              <a:rPr lang="ru-RU" sz="1600" dirty="0" smtClean="0">
                <a:latin typeface="Times New Roman" panose="02020603050405020304" pitchFamily="18" charset="0"/>
                <a:cs typeface="Times New Roman" panose="02020603050405020304" pitchFamily="18" charset="0"/>
              </a:rPr>
              <a:t>»,</a:t>
            </a:r>
            <a:r>
              <a:rPr lang="ru-RU" sz="1600" dirty="0"/>
              <a:t> </a:t>
            </a:r>
            <a:r>
              <a:rPr lang="ru-RU" sz="1600" dirty="0">
                <a:latin typeface="Times New Roman" panose="02020603050405020304" pitchFamily="18" charset="0"/>
                <a:cs typeface="Times New Roman" panose="02020603050405020304" pitchFamily="18" charset="0"/>
              </a:rPr>
              <a:t>картина «На улице города</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набор карточек «Дорожная азбука»</a:t>
            </a:r>
          </a:p>
          <a:p>
            <a:endParaRPr lang="ru-RU"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529797" y="5406680"/>
            <a:ext cx="7662198" cy="1127761"/>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smtClean="0">
                <a:latin typeface="Times New Roman" panose="02020603050405020304" pitchFamily="18" charset="0"/>
                <a:cs typeface="Times New Roman" panose="02020603050405020304" pitchFamily="18" charset="0"/>
              </a:rPr>
              <a:t>Дидактические </a:t>
            </a:r>
            <a:r>
              <a:rPr lang="ru-RU" sz="1600" dirty="0">
                <a:latin typeface="Times New Roman" panose="02020603050405020304" pitchFamily="18" charset="0"/>
                <a:cs typeface="Times New Roman" panose="02020603050405020304" pitchFamily="18" charset="0"/>
              </a:rPr>
              <a:t>игры:  «Найди свой цвет», «Собери светофор», «Собери маршрутное транспортное средство», «Узнай дорожный знак», «Можно -нельзя», лото «Транспорт», лото «Дорожные знаки»</a:t>
            </a:r>
          </a:p>
        </p:txBody>
      </p:sp>
      <p:cxnSp>
        <p:nvCxnSpPr>
          <p:cNvPr id="17" name="Прямая со стрелкой 16"/>
          <p:cNvCxnSpPr/>
          <p:nvPr/>
        </p:nvCxnSpPr>
        <p:spPr>
          <a:xfrm flipV="1">
            <a:off x="3915507" y="354915"/>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3915507" y="1304332"/>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3915507" y="2262686"/>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3892061" y="3411122"/>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3915507" y="4644387"/>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V="1">
            <a:off x="3929575" y="5970559"/>
            <a:ext cx="562708" cy="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28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54745"/>
            <a:ext cx="4178105" cy="6703255"/>
          </a:xfrm>
          <a:prstGeom prst="rect">
            <a:avLst/>
          </a:prstGeom>
          <a:ln w="5715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Старшая группа</a:t>
            </a:r>
          </a:p>
          <a:p>
            <a:pPr algn="ctr"/>
            <a:endParaRPr lang="ru-RU" b="1"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У детей </a:t>
            </a:r>
            <a:r>
              <a:rPr lang="ru-RU" dirty="0">
                <a:latin typeface="Times New Roman" panose="02020603050405020304" pitchFamily="18" charset="0"/>
                <a:cs typeface="Times New Roman" panose="02020603050405020304" pitchFamily="18" charset="0"/>
              </a:rPr>
              <a:t>дополняются знания об элементах дороги (тротуар, проезжая часть, обочина), о правостороннем движении, о работе светофора. Дети продолжают знакомиться с правилами дорожного движения, правилами передвижения для пешеходов и велосипедистов.  Расширяют свои знания в области дорожных знаков: «Пешеходный переход»,  «Место остановки автобуса и (или) </a:t>
            </a:r>
            <a:r>
              <a:rPr lang="ru-RU" dirty="0" err="1">
                <a:latin typeface="Times New Roman" panose="02020603050405020304" pitchFamily="18" charset="0"/>
                <a:cs typeface="Times New Roman" panose="02020603050405020304" pitchFamily="18" charset="0"/>
              </a:rPr>
              <a:t>троллейбуса»,«Место</a:t>
            </a:r>
            <a:r>
              <a:rPr lang="ru-RU" dirty="0">
                <a:latin typeface="Times New Roman" panose="02020603050405020304" pitchFamily="18" charset="0"/>
                <a:cs typeface="Times New Roman" panose="02020603050405020304" pitchFamily="18" charset="0"/>
              </a:rPr>
              <a:t> остановки трамвая», «Дети», «Велосипедная дорожка», «Пункт медицинской помощи»», «Пункт питания», "Полиция", «Въезд запрещен», «Дорожные работы». Продолжают знакомства с правилами поведения во время игр, правилами езды на велосипеде. Уточняют знания о работе пожарных, знакомятся с работой регулировщика, службы МЧС. </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783014" y="154745"/>
            <a:ext cx="7408983" cy="1127760"/>
          </a:xfrm>
          <a:prstGeom prst="rect">
            <a:avLst/>
          </a:prstGeom>
          <a:ln w="3810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Макет перекрёстка, с помощью которого ребята смогут решать сложные логические задачи по безопасности дорожного движения, отрабатывать навыки безопасного перехода проезжей части. Макет должен быть со съёмными предметами, для того чтобы дети сами могли моделировать различные ситуации на дороге.</a:t>
            </a:r>
          </a:p>
        </p:txBody>
      </p:sp>
      <p:sp>
        <p:nvSpPr>
          <p:cNvPr id="4" name="Прямоугольник 3"/>
          <p:cNvSpPr/>
          <p:nvPr/>
        </p:nvSpPr>
        <p:spPr>
          <a:xfrm>
            <a:off x="4783013" y="1673748"/>
            <a:ext cx="7408983" cy="2208935"/>
          </a:xfrm>
          <a:prstGeom prst="rect">
            <a:avLst/>
          </a:prstGeom>
          <a:ln w="3810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Набор дорожных знаков, в который обязательно входят такие дорожные знаки, как: информационные– «Наземный пешеходный переход», «Подземный пешеходный предупреждающие знаки – "Пешеходный переход", «</a:t>
            </a:r>
            <a:r>
              <a:rPr lang="ru-RU" sz="1600" dirty="0" err="1">
                <a:latin typeface="Times New Roman" panose="02020603050405020304" pitchFamily="18" charset="0"/>
                <a:cs typeface="Times New Roman" panose="02020603050405020304" pitchFamily="18" charset="0"/>
              </a:rPr>
              <a:t>Дети»,"Дорожные</a:t>
            </a:r>
            <a:r>
              <a:rPr lang="ru-RU" sz="1600" dirty="0">
                <a:latin typeface="Times New Roman" panose="02020603050405020304" pitchFamily="18" charset="0"/>
                <a:cs typeface="Times New Roman" panose="02020603050405020304" pitchFamily="18" charset="0"/>
              </a:rPr>
              <a:t> работы"; запрещающие знаки– «Движение пешеходов запрещено», «Движение на велосипедах запрещено», «Въезд запрещен»; предписывающие знаки– «Пешеходная дорожка», «Велосипедная дорожка»; знаки сервиса– «Пункт медицинской помощи», «Пункт питания». Знаки должны быть на подставках, для работы с макетом, и крупные знаки на подставках для театрализованных, сюжетно- ролевых игр.</a:t>
            </a:r>
            <a:endParaRPr lang="ru-RU" sz="16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783013" y="4134569"/>
            <a:ext cx="7408984" cy="633046"/>
          </a:xfrm>
          <a:prstGeom prst="rect">
            <a:avLst/>
          </a:prstGeom>
          <a:ln w="3810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Художественная литература: </a:t>
            </a:r>
            <a:r>
              <a:rPr lang="ru-RU" sz="1600" dirty="0" err="1">
                <a:latin typeface="Times New Roman" panose="02020603050405020304" pitchFamily="18" charset="0"/>
                <a:cs typeface="Times New Roman" panose="02020603050405020304" pitchFamily="18" charset="0"/>
              </a:rPr>
              <a:t>С.Михалков</a:t>
            </a:r>
            <a:r>
              <a:rPr lang="ru-RU" sz="1600" dirty="0">
                <a:latin typeface="Times New Roman" panose="02020603050405020304" pitchFamily="18" charset="0"/>
                <a:cs typeface="Times New Roman" panose="02020603050405020304" pitchFamily="18" charset="0"/>
              </a:rPr>
              <a:t> «Шагая осторожно», </a:t>
            </a:r>
            <a:r>
              <a:rPr lang="ru-RU" sz="1600" dirty="0" err="1">
                <a:latin typeface="Times New Roman" panose="02020603050405020304" pitchFamily="18" charset="0"/>
                <a:cs typeface="Times New Roman" panose="02020603050405020304" pitchFamily="18" charset="0"/>
              </a:rPr>
              <a:t>Г.Тумаринсон</a:t>
            </a:r>
            <a:r>
              <a:rPr lang="ru-RU" sz="1600" dirty="0">
                <a:latin typeface="Times New Roman" panose="02020603050405020304" pitchFamily="18" charset="0"/>
                <a:cs typeface="Times New Roman" panose="02020603050405020304" pitchFamily="18" charset="0"/>
              </a:rPr>
              <a:t> «Новые дорожные приключения Буратино», </a:t>
            </a:r>
            <a:r>
              <a:rPr lang="ru-RU" sz="1600" dirty="0" err="1">
                <a:latin typeface="Times New Roman" panose="02020603050405020304" pitchFamily="18" charset="0"/>
                <a:cs typeface="Times New Roman" panose="02020603050405020304" pitchFamily="18" charset="0"/>
              </a:rPr>
              <a:t>Я.Пишумов</a:t>
            </a:r>
            <a:r>
              <a:rPr lang="ru-RU" sz="1600" dirty="0">
                <a:latin typeface="Times New Roman" panose="02020603050405020304" pitchFamily="18" charset="0"/>
                <a:cs typeface="Times New Roman" panose="02020603050405020304" pitchFamily="18" charset="0"/>
              </a:rPr>
              <a:t> «На улице нашей…»</a:t>
            </a:r>
            <a:endParaRPr lang="ru-RU" sz="16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783013" y="5180927"/>
            <a:ext cx="7408982" cy="633046"/>
          </a:xfrm>
          <a:prstGeom prst="rect">
            <a:avLst/>
          </a:prstGeom>
          <a:ln w="3810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Дидактические игры: «О чём говорят знаки?», «Угадай знак», «Где спрятался знак?», «Перекрёсток», «Наша улица» и т.п.</a:t>
            </a:r>
          </a:p>
        </p:txBody>
      </p:sp>
      <p:sp>
        <p:nvSpPr>
          <p:cNvPr id="8" name="Прямоугольник 7"/>
          <p:cNvSpPr/>
          <p:nvPr/>
        </p:nvSpPr>
        <p:spPr>
          <a:xfrm>
            <a:off x="4783013" y="6187436"/>
            <a:ext cx="7408985" cy="644771"/>
          </a:xfrm>
          <a:prstGeom prst="rect">
            <a:avLst/>
          </a:prstGeom>
          <a:ln w="38100">
            <a:solidFill>
              <a:srgbClr val="514AE2"/>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smtClean="0">
                <a:latin typeface="Times New Roman" panose="02020603050405020304" pitchFamily="18" charset="0"/>
                <a:cs typeface="Times New Roman" panose="02020603050405020304" pitchFamily="18" charset="0"/>
              </a:rPr>
              <a:t>Схемы </a:t>
            </a:r>
            <a:r>
              <a:rPr lang="ru-RU" sz="1600" dirty="0">
                <a:latin typeface="Times New Roman" panose="02020603050405020304" pitchFamily="18" charset="0"/>
                <a:cs typeface="Times New Roman" panose="02020603050405020304" pitchFamily="18" charset="0"/>
              </a:rPr>
              <a:t>жестов регулировщика, дидактическая игра «Что говорит жезл?», атрибуты инспектора ДПС: жезл, фуражка.</a:t>
            </a:r>
          </a:p>
        </p:txBody>
      </p:sp>
      <p:cxnSp>
        <p:nvCxnSpPr>
          <p:cNvPr id="10" name="Прямая со стрелкой 9"/>
          <p:cNvCxnSpPr/>
          <p:nvPr/>
        </p:nvCxnSpPr>
        <p:spPr>
          <a:xfrm>
            <a:off x="4178105" y="379828"/>
            <a:ext cx="4923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246099" y="2431367"/>
            <a:ext cx="4923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4236721" y="4451092"/>
            <a:ext cx="4923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236720" y="5497450"/>
            <a:ext cx="4923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262512" y="6514511"/>
            <a:ext cx="49236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16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0504" y="1878036"/>
            <a:ext cx="3390314" cy="2771335"/>
          </a:xfrm>
          <a:prstGeom prst="rect">
            <a:avLst/>
          </a:prstGeom>
          <a:ln w="571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latin typeface="Times New Roman" panose="02020603050405020304" pitchFamily="18" charset="0"/>
                <a:cs typeface="Times New Roman" panose="02020603050405020304" pitchFamily="18" charset="0"/>
              </a:rPr>
              <a:t>Подготовительная к школе группа</a:t>
            </a:r>
          </a:p>
          <a:p>
            <a:pPr algn="ctr"/>
            <a:endParaRPr lang="ru-RU" b="1" dirty="0" smtClean="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Д</a:t>
            </a:r>
            <a:r>
              <a:rPr lang="ru-RU" dirty="0" smtClean="0">
                <a:latin typeface="Times New Roman" panose="02020603050405020304" pitchFamily="18" charset="0"/>
                <a:cs typeface="Times New Roman" panose="02020603050405020304" pitchFamily="18" charset="0"/>
              </a:rPr>
              <a:t>ети </a:t>
            </a:r>
            <a:r>
              <a:rPr lang="ru-RU" dirty="0">
                <a:latin typeface="Times New Roman" panose="02020603050405020304" pitchFamily="18" charset="0"/>
                <a:cs typeface="Times New Roman" panose="02020603050405020304" pitchFamily="18" charset="0"/>
              </a:rPr>
              <a:t>продолжают знакомиться с работой ГИБДД, знания детей о безопасном поведении на дорогах  систематизируются. </a:t>
            </a:r>
            <a:endParaRPr lang="ru-RU"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886179" y="753788"/>
            <a:ext cx="6818142" cy="769036"/>
          </a:xfrm>
          <a:prstGeom prst="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картотекой «опасных ситуаций» по решению задач безопасности на дорогах;</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886179" y="2017538"/>
            <a:ext cx="6818142" cy="776069"/>
          </a:xfrm>
          <a:prstGeom prst="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картой ближайшей к детскому саду местности (отработка навыка ориентировки в указанных пределах)</a:t>
            </a:r>
          </a:p>
        </p:txBody>
      </p:sp>
      <p:sp>
        <p:nvSpPr>
          <p:cNvPr id="5" name="Прямоугольник 4"/>
          <p:cNvSpPr/>
          <p:nvPr/>
        </p:nvSpPr>
        <p:spPr>
          <a:xfrm>
            <a:off x="4886179" y="3263704"/>
            <a:ext cx="6818142" cy="1167619"/>
          </a:xfrm>
          <a:prstGeom prst="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Художественной литературой: Н. </a:t>
            </a:r>
            <a:r>
              <a:rPr lang="ru-RU" dirty="0" err="1">
                <a:latin typeface="Times New Roman" panose="02020603050405020304" pitchFamily="18" charset="0"/>
                <a:cs typeface="Times New Roman" panose="02020603050405020304" pitchFamily="18" charset="0"/>
              </a:rPr>
              <a:t>Кончаловская</a:t>
            </a:r>
            <a:r>
              <a:rPr lang="ru-RU" dirty="0">
                <a:latin typeface="Times New Roman" panose="02020603050405020304" pitchFamily="18" charset="0"/>
                <a:cs typeface="Times New Roman" panose="02020603050405020304" pitchFamily="18" charset="0"/>
              </a:rPr>
              <a:t> «Самокат», Л. </a:t>
            </a:r>
            <a:r>
              <a:rPr lang="ru-RU" dirty="0" err="1">
                <a:latin typeface="Times New Roman" panose="02020603050405020304" pitchFamily="18" charset="0"/>
                <a:cs typeface="Times New Roman" panose="02020603050405020304" pitchFamily="18" charset="0"/>
              </a:rPr>
              <a:t>Гальперштейн</a:t>
            </a:r>
            <a:r>
              <a:rPr lang="ru-RU" dirty="0">
                <a:latin typeface="Times New Roman" panose="02020603050405020304" pitchFamily="18" charset="0"/>
                <a:cs typeface="Times New Roman" panose="02020603050405020304" pitchFamily="18" charset="0"/>
              </a:rPr>
              <a:t> «Трамвай и его </a:t>
            </a:r>
            <a:r>
              <a:rPr lang="ru-RU" dirty="0" err="1">
                <a:latin typeface="Times New Roman" panose="02020603050405020304" pitchFamily="18" charset="0"/>
                <a:cs typeface="Times New Roman" panose="02020603050405020304" pitchFamily="18" charset="0"/>
              </a:rPr>
              <a:t>семья»,А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Дмоховский</a:t>
            </a:r>
            <a:r>
              <a:rPr lang="ru-RU" dirty="0">
                <a:latin typeface="Times New Roman" panose="02020603050405020304" pitchFamily="18" charset="0"/>
                <a:cs typeface="Times New Roman" panose="02020603050405020304" pitchFamily="18" charset="0"/>
              </a:rPr>
              <a:t> «Чудесный островок»; Л. Клименко «Происшествие с игрушками», «Зайка велосипедист»;  «Здравствуй, друг, дорожный знак!»</a:t>
            </a:r>
          </a:p>
        </p:txBody>
      </p:sp>
      <p:sp>
        <p:nvSpPr>
          <p:cNvPr id="6" name="Прямоугольник 5"/>
          <p:cNvSpPr/>
          <p:nvPr/>
        </p:nvSpPr>
        <p:spPr>
          <a:xfrm>
            <a:off x="4886179" y="4926037"/>
            <a:ext cx="6818142" cy="1432560"/>
          </a:xfrm>
          <a:prstGeom prst="rect">
            <a:avLst/>
          </a:prstGeom>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ru-RU" sz="1600" dirty="0">
                <a:latin typeface="Times New Roman" panose="02020603050405020304" pitchFamily="18" charset="0"/>
                <a:cs typeface="Times New Roman" panose="02020603050405020304" pitchFamily="18" charset="0"/>
              </a:rPr>
              <a:t>Различными дидактическими играми на знание правил дорожного движения, дорожных знаков и  правил поведения в маршрутных транспортных средствах: «Правила дорожного движения», «Узнай дорожный знак», «Законы улиц и дорог», «Правильно-неправильно», игра-лото «Внимание! Дорога!» и т.п.</a:t>
            </a:r>
          </a:p>
        </p:txBody>
      </p:sp>
      <p:cxnSp>
        <p:nvCxnSpPr>
          <p:cNvPr id="9" name="Прямая со стрелкой 8"/>
          <p:cNvCxnSpPr/>
          <p:nvPr/>
        </p:nvCxnSpPr>
        <p:spPr>
          <a:xfrm flipV="1">
            <a:off x="4093698" y="1522824"/>
            <a:ext cx="675250" cy="291908"/>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021015" y="3630637"/>
            <a:ext cx="695179" cy="350520"/>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4040944" y="2469464"/>
            <a:ext cx="675250" cy="291908"/>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4040944" y="4431323"/>
            <a:ext cx="780757" cy="521675"/>
          </a:xfrm>
          <a:prstGeom prst="straightConnector1">
            <a:avLst/>
          </a:prstGeom>
          <a:ln w="38100">
            <a:solidFill>
              <a:srgbClr val="16C81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510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44394" y="2658794"/>
            <a:ext cx="8932984" cy="1392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sz="3600" b="1" dirty="0" smtClean="0">
                <a:solidFill>
                  <a:srgbClr val="0070C0"/>
                </a:solidFill>
                <a:latin typeface="MS Gothic" panose="020B0609070205080204" pitchFamily="49" charset="-128"/>
                <a:ea typeface="MS Gothic" panose="020B0609070205080204" pitchFamily="49" charset="-128"/>
                <a:cs typeface="Times New Roman" panose="02020603050405020304" pitchFamily="18" charset="0"/>
              </a:rPr>
              <a:t>СПАСИБО ЗА ВНИМАНИЕ!</a:t>
            </a:r>
            <a:endParaRPr lang="ru-RU" sz="3600" b="1" dirty="0">
              <a:solidFill>
                <a:srgbClr val="0070C0"/>
              </a:solidFill>
              <a:latin typeface="MS Gothic" panose="020B0609070205080204" pitchFamily="49" charset="-128"/>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31140284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133</TotalTime>
  <Words>1217</Words>
  <Application>Microsoft Office PowerPoint</Application>
  <PresentationFormat>Широкоэкранный</PresentationFormat>
  <Paragraphs>59</Paragraphs>
  <Slides>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9</vt:i4>
      </vt:variant>
    </vt:vector>
  </HeadingPairs>
  <TitlesOfParts>
    <vt:vector size="14" baseType="lpstr">
      <vt:lpstr>MS Gothic</vt:lpstr>
      <vt:lpstr>Arial</vt:lpstr>
      <vt:lpstr>Garamond</vt:lpstr>
      <vt:lpstr>Times New Roman</vt:lpstr>
      <vt:lpstr>Натуральные материалы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15</cp:revision>
  <dcterms:created xsi:type="dcterms:W3CDTF">2024-02-17T10:28:31Z</dcterms:created>
  <dcterms:modified xsi:type="dcterms:W3CDTF">2024-02-17T13:11:57Z</dcterms:modified>
</cp:coreProperties>
</file>