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7"/>
  </p:handoutMasterIdLst>
  <p:sldIdLst>
    <p:sldId id="256" r:id="rId2"/>
    <p:sldId id="266" r:id="rId3"/>
    <p:sldId id="257" r:id="rId4"/>
    <p:sldId id="265" r:id="rId5"/>
    <p:sldId id="267" r:id="rId6"/>
    <p:sldId id="263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2" autoAdjust="0"/>
    <p:restoredTop sz="94660"/>
  </p:normalViewPr>
  <p:slideViewPr>
    <p:cSldViewPr>
      <p:cViewPr>
        <p:scale>
          <a:sx n="80" d="100"/>
          <a:sy n="80" d="100"/>
        </p:scale>
        <p:origin x="-774" y="-2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49" d="100"/>
          <a:sy n="49" d="100"/>
        </p:scale>
        <p:origin x="1842" y="60"/>
      </p:cViewPr>
      <p:guideLst/>
    </p:cSldViewPr>
  </p:notesViewPr>
  <p:gridSpacing cx="45000" cy="45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21A13B9-9838-4FBB-B6E0-DEE12BE4B948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6E9DE62-76D2-4AD5-8213-1504B8655303}">
      <dgm:prSet phldrT="[Текст]" custT="1"/>
      <dgm:spPr>
        <a:solidFill>
          <a:schemeClr val="tx2">
            <a:lumMod val="40000"/>
            <a:lumOff val="60000"/>
          </a:schemeClr>
        </a:solidFill>
        <a:ln>
          <a:solidFill>
            <a:srgbClr val="002060"/>
          </a:solidFill>
        </a:ln>
      </dgm:spPr>
      <dgm:t>
        <a:bodyPr/>
        <a:lstStyle/>
        <a:p>
          <a:r>
            <a:rPr lang="ru-RU" sz="2800" dirty="0" smtClean="0">
              <a:solidFill>
                <a:srgbClr val="002060"/>
              </a:solidFill>
            </a:rPr>
            <a:t>Мотивационная готовность</a:t>
          </a:r>
          <a:endParaRPr lang="ru-RU" sz="2800" dirty="0">
            <a:solidFill>
              <a:srgbClr val="002060"/>
            </a:solidFill>
          </a:endParaRPr>
        </a:p>
      </dgm:t>
    </dgm:pt>
    <dgm:pt modelId="{D681720C-6DEE-4E55-8BAB-7AAA6BFA0D6F}" type="parTrans" cxnId="{0011C50D-C0FD-4071-B422-EDE00CAC6CD9}">
      <dgm:prSet/>
      <dgm:spPr/>
      <dgm:t>
        <a:bodyPr/>
        <a:lstStyle/>
        <a:p>
          <a:endParaRPr lang="ru-RU"/>
        </a:p>
      </dgm:t>
    </dgm:pt>
    <dgm:pt modelId="{2BB16360-D4A1-42A8-AB07-AD0DD5FDA885}" type="sibTrans" cxnId="{0011C50D-C0FD-4071-B422-EDE00CAC6CD9}">
      <dgm:prSet/>
      <dgm:spPr/>
      <dgm:t>
        <a:bodyPr/>
        <a:lstStyle/>
        <a:p>
          <a:endParaRPr lang="ru-RU"/>
        </a:p>
      </dgm:t>
    </dgm:pt>
    <dgm:pt modelId="{F558E628-0304-4A40-A5A9-87E5A3250EBD}">
      <dgm:prSet phldrT="[Текст]" custT="1"/>
      <dgm:spPr>
        <a:solidFill>
          <a:schemeClr val="accent2">
            <a:lumMod val="60000"/>
            <a:lumOff val="40000"/>
          </a:schemeClr>
        </a:solidFill>
        <a:ln>
          <a:solidFill>
            <a:srgbClr val="002060"/>
          </a:solidFill>
        </a:ln>
      </dgm:spPr>
      <dgm:t>
        <a:bodyPr/>
        <a:lstStyle/>
        <a:p>
          <a:r>
            <a:rPr lang="ru-RU" sz="2800" dirty="0" smtClean="0">
              <a:solidFill>
                <a:srgbClr val="002060"/>
              </a:solidFill>
            </a:rPr>
            <a:t>Социально-личностная готовность</a:t>
          </a:r>
          <a:endParaRPr lang="ru-RU" sz="2800" dirty="0">
            <a:solidFill>
              <a:srgbClr val="002060"/>
            </a:solidFill>
          </a:endParaRPr>
        </a:p>
      </dgm:t>
    </dgm:pt>
    <dgm:pt modelId="{991B4E78-7981-4A6A-A9A7-D8002AE33E15}" type="parTrans" cxnId="{8CC830BB-D64B-45EB-8008-B33EEF455831}">
      <dgm:prSet/>
      <dgm:spPr/>
      <dgm:t>
        <a:bodyPr/>
        <a:lstStyle/>
        <a:p>
          <a:endParaRPr lang="ru-RU"/>
        </a:p>
      </dgm:t>
    </dgm:pt>
    <dgm:pt modelId="{F125C548-FE84-4EF5-A9D9-41D3732C4626}" type="sibTrans" cxnId="{8CC830BB-D64B-45EB-8008-B33EEF455831}">
      <dgm:prSet/>
      <dgm:spPr/>
      <dgm:t>
        <a:bodyPr/>
        <a:lstStyle/>
        <a:p>
          <a:endParaRPr lang="ru-RU"/>
        </a:p>
      </dgm:t>
    </dgm:pt>
    <dgm:pt modelId="{07A03285-0470-45B3-AA91-5BF797642CFA}">
      <dgm:prSet phldrT="[Текст]" custT="1"/>
      <dgm:spPr>
        <a:solidFill>
          <a:schemeClr val="accent3">
            <a:lumMod val="60000"/>
            <a:lumOff val="40000"/>
          </a:schemeClr>
        </a:solidFill>
        <a:ln>
          <a:solidFill>
            <a:srgbClr val="002060"/>
          </a:solidFill>
        </a:ln>
      </dgm:spPr>
      <dgm:t>
        <a:bodyPr/>
        <a:lstStyle/>
        <a:p>
          <a:r>
            <a:rPr lang="ru-RU" sz="2800" dirty="0" smtClean="0">
              <a:solidFill>
                <a:srgbClr val="002060"/>
              </a:solidFill>
            </a:rPr>
            <a:t>Интеллектуальная готовность</a:t>
          </a:r>
          <a:endParaRPr lang="ru-RU" sz="2800" dirty="0">
            <a:solidFill>
              <a:srgbClr val="002060"/>
            </a:solidFill>
          </a:endParaRPr>
        </a:p>
      </dgm:t>
    </dgm:pt>
    <dgm:pt modelId="{40575354-B0A1-468D-BAFC-D04D58ACA4E2}" type="parTrans" cxnId="{77149234-D1FA-49AB-BB0B-7C147CCA42B6}">
      <dgm:prSet/>
      <dgm:spPr/>
      <dgm:t>
        <a:bodyPr/>
        <a:lstStyle/>
        <a:p>
          <a:endParaRPr lang="ru-RU"/>
        </a:p>
      </dgm:t>
    </dgm:pt>
    <dgm:pt modelId="{5F63A300-CD3E-4801-A942-666BAB58BC6D}" type="sibTrans" cxnId="{77149234-D1FA-49AB-BB0B-7C147CCA42B6}">
      <dgm:prSet/>
      <dgm:spPr/>
      <dgm:t>
        <a:bodyPr/>
        <a:lstStyle/>
        <a:p>
          <a:endParaRPr lang="ru-RU"/>
        </a:p>
      </dgm:t>
    </dgm:pt>
    <dgm:pt modelId="{CD7E83AB-8E12-46DA-ABC9-C0D09320D66C}">
      <dgm:prSet phldrT="[Текст]" custT="1"/>
      <dgm:spPr>
        <a:solidFill>
          <a:schemeClr val="accent4">
            <a:lumMod val="60000"/>
            <a:lumOff val="40000"/>
          </a:schemeClr>
        </a:solidFill>
        <a:ln>
          <a:solidFill>
            <a:srgbClr val="002060"/>
          </a:solidFill>
        </a:ln>
      </dgm:spPr>
      <dgm:t>
        <a:bodyPr/>
        <a:lstStyle/>
        <a:p>
          <a:r>
            <a:rPr lang="ru-RU" sz="2800" dirty="0" smtClean="0">
              <a:solidFill>
                <a:srgbClr val="002060"/>
              </a:solidFill>
            </a:rPr>
            <a:t>Речевая готовность</a:t>
          </a:r>
          <a:endParaRPr lang="ru-RU" sz="2800" dirty="0">
            <a:solidFill>
              <a:srgbClr val="002060"/>
            </a:solidFill>
          </a:endParaRPr>
        </a:p>
      </dgm:t>
    </dgm:pt>
    <dgm:pt modelId="{ED9FC1B6-889D-4CB0-A96A-F1E7CBD352AE}" type="parTrans" cxnId="{498F0303-6FD1-4214-A673-D1BCAD189465}">
      <dgm:prSet/>
      <dgm:spPr/>
      <dgm:t>
        <a:bodyPr/>
        <a:lstStyle/>
        <a:p>
          <a:endParaRPr lang="ru-RU"/>
        </a:p>
      </dgm:t>
    </dgm:pt>
    <dgm:pt modelId="{C9B9561A-B898-434B-88C6-B5A8389F5E98}" type="sibTrans" cxnId="{498F0303-6FD1-4214-A673-D1BCAD189465}">
      <dgm:prSet/>
      <dgm:spPr/>
      <dgm:t>
        <a:bodyPr/>
        <a:lstStyle/>
        <a:p>
          <a:endParaRPr lang="ru-RU"/>
        </a:p>
      </dgm:t>
    </dgm:pt>
    <dgm:pt modelId="{1360E3FA-9267-4388-B237-FD2E95DB8607}">
      <dgm:prSet phldrT="[Текст]" custT="1"/>
      <dgm:spPr>
        <a:solidFill>
          <a:schemeClr val="accent5">
            <a:lumMod val="60000"/>
            <a:lumOff val="40000"/>
          </a:schemeClr>
        </a:solidFill>
        <a:ln>
          <a:solidFill>
            <a:srgbClr val="002060"/>
          </a:solidFill>
        </a:ln>
      </dgm:spPr>
      <dgm:t>
        <a:bodyPr/>
        <a:lstStyle/>
        <a:p>
          <a:r>
            <a:rPr lang="ru-RU" sz="2800" dirty="0" smtClean="0">
              <a:solidFill>
                <a:srgbClr val="002060"/>
              </a:solidFill>
            </a:rPr>
            <a:t>Эмоционально-волевая готовность</a:t>
          </a:r>
          <a:endParaRPr lang="ru-RU" sz="2800" dirty="0">
            <a:solidFill>
              <a:srgbClr val="002060"/>
            </a:solidFill>
          </a:endParaRPr>
        </a:p>
      </dgm:t>
    </dgm:pt>
    <dgm:pt modelId="{6DB0E8E8-C923-459E-A9BF-DEF656736C83}" type="parTrans" cxnId="{A3690C14-D4DC-4EB1-AE32-A9FEDB5D77DD}">
      <dgm:prSet/>
      <dgm:spPr/>
      <dgm:t>
        <a:bodyPr/>
        <a:lstStyle/>
        <a:p>
          <a:endParaRPr lang="ru-RU"/>
        </a:p>
      </dgm:t>
    </dgm:pt>
    <dgm:pt modelId="{9226B82B-D57A-482D-BA94-E4AC08B1CCA5}" type="sibTrans" cxnId="{A3690C14-D4DC-4EB1-AE32-A9FEDB5D77DD}">
      <dgm:prSet/>
      <dgm:spPr/>
      <dgm:t>
        <a:bodyPr/>
        <a:lstStyle/>
        <a:p>
          <a:endParaRPr lang="ru-RU"/>
        </a:p>
      </dgm:t>
    </dgm:pt>
    <dgm:pt modelId="{1C222790-47D8-4323-9680-F3D410DB48E4}">
      <dgm:prSet custT="1"/>
      <dgm:spPr>
        <a:solidFill>
          <a:schemeClr val="tx2">
            <a:lumMod val="40000"/>
            <a:lumOff val="60000"/>
          </a:schemeClr>
        </a:solidFill>
        <a:ln>
          <a:solidFill>
            <a:srgbClr val="002060"/>
          </a:solidFill>
        </a:ln>
      </dgm:spPr>
      <dgm:t>
        <a:bodyPr/>
        <a:lstStyle/>
        <a:p>
          <a:r>
            <a:rPr lang="ru-RU" sz="2800" dirty="0" smtClean="0">
              <a:solidFill>
                <a:srgbClr val="002060"/>
              </a:solidFill>
            </a:rPr>
            <a:t>Волевая готовность</a:t>
          </a:r>
          <a:endParaRPr lang="ru-RU" sz="2800" dirty="0">
            <a:solidFill>
              <a:srgbClr val="002060"/>
            </a:solidFill>
          </a:endParaRPr>
        </a:p>
      </dgm:t>
    </dgm:pt>
    <dgm:pt modelId="{6C4784FD-F95E-4174-B23B-6124BF26290C}" type="parTrans" cxnId="{A6FA6BAB-57AD-4C03-ADC7-2877B670CF13}">
      <dgm:prSet/>
      <dgm:spPr/>
      <dgm:t>
        <a:bodyPr/>
        <a:lstStyle/>
        <a:p>
          <a:endParaRPr lang="ru-RU"/>
        </a:p>
      </dgm:t>
    </dgm:pt>
    <dgm:pt modelId="{F1581FB7-2BFF-42EC-BC91-3C218E02A2AF}" type="sibTrans" cxnId="{A6FA6BAB-57AD-4C03-ADC7-2877B670CF13}">
      <dgm:prSet/>
      <dgm:spPr/>
      <dgm:t>
        <a:bodyPr/>
        <a:lstStyle/>
        <a:p>
          <a:endParaRPr lang="ru-RU"/>
        </a:p>
      </dgm:t>
    </dgm:pt>
    <dgm:pt modelId="{E26FF1FB-F3ED-4EC5-821E-36D9FFAAC203}" type="pres">
      <dgm:prSet presAssocID="{021A13B9-9838-4FBB-B6E0-DEE12BE4B94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4660550-3395-4025-AB24-8A5DFEF4D618}" type="pres">
      <dgm:prSet presAssocID="{26E9DE62-76D2-4AD5-8213-1504B8655303}" presName="node" presStyleLbl="node1" presStyleIdx="0" presStyleCnt="6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96647102-D15B-4679-84F5-B8771D6ED23F}" type="pres">
      <dgm:prSet presAssocID="{2BB16360-D4A1-42A8-AB07-AD0DD5FDA885}" presName="sibTrans" presStyleCnt="0"/>
      <dgm:spPr/>
    </dgm:pt>
    <dgm:pt modelId="{1C2A051B-B594-4242-A7FD-7F1D3CBD7CFE}" type="pres">
      <dgm:prSet presAssocID="{F558E628-0304-4A40-A5A9-87E5A3250EBD}" presName="node" presStyleLbl="node1" presStyleIdx="1" presStyleCnt="6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E0624460-536D-4908-9AFB-4BA6D66E21EB}" type="pres">
      <dgm:prSet presAssocID="{F125C548-FE84-4EF5-A9D9-41D3732C4626}" presName="sibTrans" presStyleCnt="0"/>
      <dgm:spPr/>
    </dgm:pt>
    <dgm:pt modelId="{7D381C65-13C6-4BF9-8BB9-80D860B70458}" type="pres">
      <dgm:prSet presAssocID="{07A03285-0470-45B3-AA91-5BF797642CFA}" presName="node" presStyleLbl="node1" presStyleIdx="2" presStyleCnt="6" custScaleX="107223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4AD58E39-43C2-4968-8CD6-0D852A35A992}" type="pres">
      <dgm:prSet presAssocID="{5F63A300-CD3E-4801-A942-666BAB58BC6D}" presName="sibTrans" presStyleCnt="0"/>
      <dgm:spPr/>
    </dgm:pt>
    <dgm:pt modelId="{1B98F65F-3AB7-4EFC-B545-D1AF7806740E}" type="pres">
      <dgm:prSet presAssocID="{CD7E83AB-8E12-46DA-ABC9-C0D09320D66C}" presName="node" presStyleLbl="node1" presStyleIdx="3" presStyleCnt="6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43E93CE9-2A41-4000-88BC-68405B318442}" type="pres">
      <dgm:prSet presAssocID="{C9B9561A-B898-434B-88C6-B5A8389F5E98}" presName="sibTrans" presStyleCnt="0"/>
      <dgm:spPr/>
    </dgm:pt>
    <dgm:pt modelId="{AEDFE0DE-1BD9-4EDA-8249-BE4D6DFCA31A}" type="pres">
      <dgm:prSet presAssocID="{1360E3FA-9267-4388-B237-FD2E95DB8607}" presName="node" presStyleLbl="node1" presStyleIdx="4" presStyleCnt="6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1BC79629-B2E9-433C-925E-5F24C055850B}" type="pres">
      <dgm:prSet presAssocID="{9226B82B-D57A-482D-BA94-E4AC08B1CCA5}" presName="sibTrans" presStyleCnt="0"/>
      <dgm:spPr/>
    </dgm:pt>
    <dgm:pt modelId="{ED4624F1-7D3A-4092-9A52-7DC4C1522CF4}" type="pres">
      <dgm:prSet presAssocID="{1C222790-47D8-4323-9680-F3D410DB48E4}" presName="node" presStyleLbl="node1" presStyleIdx="5" presStyleCnt="6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</dgm:ptLst>
  <dgm:cxnLst>
    <dgm:cxn modelId="{E31E0574-605C-4694-94CA-98DF87A76B02}" type="presOf" srcId="{1C222790-47D8-4323-9680-F3D410DB48E4}" destId="{ED4624F1-7D3A-4092-9A52-7DC4C1522CF4}" srcOrd="0" destOrd="0" presId="urn:microsoft.com/office/officeart/2005/8/layout/default"/>
    <dgm:cxn modelId="{77149234-D1FA-49AB-BB0B-7C147CCA42B6}" srcId="{021A13B9-9838-4FBB-B6E0-DEE12BE4B948}" destId="{07A03285-0470-45B3-AA91-5BF797642CFA}" srcOrd="2" destOrd="0" parTransId="{40575354-B0A1-468D-BAFC-D04D58ACA4E2}" sibTransId="{5F63A300-CD3E-4801-A942-666BAB58BC6D}"/>
    <dgm:cxn modelId="{B7E33F84-9F43-4F54-A497-4591E4B8EE45}" type="presOf" srcId="{1360E3FA-9267-4388-B237-FD2E95DB8607}" destId="{AEDFE0DE-1BD9-4EDA-8249-BE4D6DFCA31A}" srcOrd="0" destOrd="0" presId="urn:microsoft.com/office/officeart/2005/8/layout/default"/>
    <dgm:cxn modelId="{C2611941-A6F3-4521-8C86-063EC8614BD9}" type="presOf" srcId="{021A13B9-9838-4FBB-B6E0-DEE12BE4B948}" destId="{E26FF1FB-F3ED-4EC5-821E-36D9FFAAC203}" srcOrd="0" destOrd="0" presId="urn:microsoft.com/office/officeart/2005/8/layout/default"/>
    <dgm:cxn modelId="{A3690C14-D4DC-4EB1-AE32-A9FEDB5D77DD}" srcId="{021A13B9-9838-4FBB-B6E0-DEE12BE4B948}" destId="{1360E3FA-9267-4388-B237-FD2E95DB8607}" srcOrd="4" destOrd="0" parTransId="{6DB0E8E8-C923-459E-A9BF-DEF656736C83}" sibTransId="{9226B82B-D57A-482D-BA94-E4AC08B1CCA5}"/>
    <dgm:cxn modelId="{A6FA6BAB-57AD-4C03-ADC7-2877B670CF13}" srcId="{021A13B9-9838-4FBB-B6E0-DEE12BE4B948}" destId="{1C222790-47D8-4323-9680-F3D410DB48E4}" srcOrd="5" destOrd="0" parTransId="{6C4784FD-F95E-4174-B23B-6124BF26290C}" sibTransId="{F1581FB7-2BFF-42EC-BC91-3C218E02A2AF}"/>
    <dgm:cxn modelId="{899B8720-7C6F-473B-8799-46C5A294C3ED}" type="presOf" srcId="{07A03285-0470-45B3-AA91-5BF797642CFA}" destId="{7D381C65-13C6-4BF9-8BB9-80D860B70458}" srcOrd="0" destOrd="0" presId="urn:microsoft.com/office/officeart/2005/8/layout/default"/>
    <dgm:cxn modelId="{DCC454DB-6AF3-45A3-9ED3-A419EB13F581}" type="presOf" srcId="{26E9DE62-76D2-4AD5-8213-1504B8655303}" destId="{E4660550-3395-4025-AB24-8A5DFEF4D618}" srcOrd="0" destOrd="0" presId="urn:microsoft.com/office/officeart/2005/8/layout/default"/>
    <dgm:cxn modelId="{498F0303-6FD1-4214-A673-D1BCAD189465}" srcId="{021A13B9-9838-4FBB-B6E0-DEE12BE4B948}" destId="{CD7E83AB-8E12-46DA-ABC9-C0D09320D66C}" srcOrd="3" destOrd="0" parTransId="{ED9FC1B6-889D-4CB0-A96A-F1E7CBD352AE}" sibTransId="{C9B9561A-B898-434B-88C6-B5A8389F5E98}"/>
    <dgm:cxn modelId="{8CC830BB-D64B-45EB-8008-B33EEF455831}" srcId="{021A13B9-9838-4FBB-B6E0-DEE12BE4B948}" destId="{F558E628-0304-4A40-A5A9-87E5A3250EBD}" srcOrd="1" destOrd="0" parTransId="{991B4E78-7981-4A6A-A9A7-D8002AE33E15}" sibTransId="{F125C548-FE84-4EF5-A9D9-41D3732C4626}"/>
    <dgm:cxn modelId="{0011C50D-C0FD-4071-B422-EDE00CAC6CD9}" srcId="{021A13B9-9838-4FBB-B6E0-DEE12BE4B948}" destId="{26E9DE62-76D2-4AD5-8213-1504B8655303}" srcOrd="0" destOrd="0" parTransId="{D681720C-6DEE-4E55-8BAB-7AAA6BFA0D6F}" sibTransId="{2BB16360-D4A1-42A8-AB07-AD0DD5FDA885}"/>
    <dgm:cxn modelId="{94169029-996A-4D4F-8C18-E061A4BDC069}" type="presOf" srcId="{F558E628-0304-4A40-A5A9-87E5A3250EBD}" destId="{1C2A051B-B594-4242-A7FD-7F1D3CBD7CFE}" srcOrd="0" destOrd="0" presId="urn:microsoft.com/office/officeart/2005/8/layout/default"/>
    <dgm:cxn modelId="{4F5DBA1B-5699-4322-8F4C-3510E92AB734}" type="presOf" srcId="{CD7E83AB-8E12-46DA-ABC9-C0D09320D66C}" destId="{1B98F65F-3AB7-4EFC-B545-D1AF7806740E}" srcOrd="0" destOrd="0" presId="urn:microsoft.com/office/officeart/2005/8/layout/default"/>
    <dgm:cxn modelId="{7E341F65-8259-4607-A062-ABFFA61755ED}" type="presParOf" srcId="{E26FF1FB-F3ED-4EC5-821E-36D9FFAAC203}" destId="{E4660550-3395-4025-AB24-8A5DFEF4D618}" srcOrd="0" destOrd="0" presId="urn:microsoft.com/office/officeart/2005/8/layout/default"/>
    <dgm:cxn modelId="{7036E237-C000-424B-BEF6-BD5199E3B37B}" type="presParOf" srcId="{E26FF1FB-F3ED-4EC5-821E-36D9FFAAC203}" destId="{96647102-D15B-4679-84F5-B8771D6ED23F}" srcOrd="1" destOrd="0" presId="urn:microsoft.com/office/officeart/2005/8/layout/default"/>
    <dgm:cxn modelId="{D85D279B-9EEB-47C5-A147-A2473B976789}" type="presParOf" srcId="{E26FF1FB-F3ED-4EC5-821E-36D9FFAAC203}" destId="{1C2A051B-B594-4242-A7FD-7F1D3CBD7CFE}" srcOrd="2" destOrd="0" presId="urn:microsoft.com/office/officeart/2005/8/layout/default"/>
    <dgm:cxn modelId="{2702A053-BA37-4F36-9B0E-E6B165670236}" type="presParOf" srcId="{E26FF1FB-F3ED-4EC5-821E-36D9FFAAC203}" destId="{E0624460-536D-4908-9AFB-4BA6D66E21EB}" srcOrd="3" destOrd="0" presId="urn:microsoft.com/office/officeart/2005/8/layout/default"/>
    <dgm:cxn modelId="{6CF5C225-BECE-4884-9303-22DEB95358D7}" type="presParOf" srcId="{E26FF1FB-F3ED-4EC5-821E-36D9FFAAC203}" destId="{7D381C65-13C6-4BF9-8BB9-80D860B70458}" srcOrd="4" destOrd="0" presId="urn:microsoft.com/office/officeart/2005/8/layout/default"/>
    <dgm:cxn modelId="{51BF258E-EDCF-41A8-825B-6A5A30C68929}" type="presParOf" srcId="{E26FF1FB-F3ED-4EC5-821E-36D9FFAAC203}" destId="{4AD58E39-43C2-4968-8CD6-0D852A35A992}" srcOrd="5" destOrd="0" presId="urn:microsoft.com/office/officeart/2005/8/layout/default"/>
    <dgm:cxn modelId="{70E6C1D4-A61E-44E3-B375-E6CEBA142D03}" type="presParOf" srcId="{E26FF1FB-F3ED-4EC5-821E-36D9FFAAC203}" destId="{1B98F65F-3AB7-4EFC-B545-D1AF7806740E}" srcOrd="6" destOrd="0" presId="urn:microsoft.com/office/officeart/2005/8/layout/default"/>
    <dgm:cxn modelId="{B3E35E0E-CF5C-434D-B11F-6BA507920CF5}" type="presParOf" srcId="{E26FF1FB-F3ED-4EC5-821E-36D9FFAAC203}" destId="{43E93CE9-2A41-4000-88BC-68405B318442}" srcOrd="7" destOrd="0" presId="urn:microsoft.com/office/officeart/2005/8/layout/default"/>
    <dgm:cxn modelId="{F0A34836-0AB1-48CC-A235-E1876D379784}" type="presParOf" srcId="{E26FF1FB-F3ED-4EC5-821E-36D9FFAAC203}" destId="{AEDFE0DE-1BD9-4EDA-8249-BE4D6DFCA31A}" srcOrd="8" destOrd="0" presId="urn:microsoft.com/office/officeart/2005/8/layout/default"/>
    <dgm:cxn modelId="{E1C502F4-9334-4632-9FAB-C9C9166C0E30}" type="presParOf" srcId="{E26FF1FB-F3ED-4EC5-821E-36D9FFAAC203}" destId="{1BC79629-B2E9-433C-925E-5F24C055850B}" srcOrd="9" destOrd="0" presId="urn:microsoft.com/office/officeart/2005/8/layout/default"/>
    <dgm:cxn modelId="{439C36EE-F23E-4230-8595-68DB204EE587}" type="presParOf" srcId="{E26FF1FB-F3ED-4EC5-821E-36D9FFAAC203}" destId="{ED4624F1-7D3A-4092-9A52-7DC4C1522CF4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660550-3395-4025-AB24-8A5DFEF4D618}">
      <dsp:nvSpPr>
        <dsp:cNvPr id="0" name=""/>
        <dsp:cNvSpPr/>
      </dsp:nvSpPr>
      <dsp:spPr>
        <a:xfrm>
          <a:off x="475192" y="3533"/>
          <a:ext cx="3147583" cy="1888549"/>
        </a:xfrm>
        <a:prstGeom prst="roundRect">
          <a:avLst/>
        </a:prstGeom>
        <a:solidFill>
          <a:schemeClr val="tx2">
            <a:lumMod val="40000"/>
            <a:lumOff val="60000"/>
          </a:schemeClr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solidFill>
                <a:srgbClr val="002060"/>
              </a:solidFill>
            </a:rPr>
            <a:t>Мотивационная готовность</a:t>
          </a:r>
          <a:endParaRPr lang="ru-RU" sz="2800" kern="1200" dirty="0">
            <a:solidFill>
              <a:srgbClr val="002060"/>
            </a:solidFill>
          </a:endParaRPr>
        </a:p>
      </dsp:txBody>
      <dsp:txXfrm>
        <a:off x="567383" y="95724"/>
        <a:ext cx="2963201" cy="1704167"/>
      </dsp:txXfrm>
    </dsp:sp>
    <dsp:sp modelId="{1C2A051B-B594-4242-A7FD-7F1D3CBD7CFE}">
      <dsp:nvSpPr>
        <dsp:cNvPr id="0" name=""/>
        <dsp:cNvSpPr/>
      </dsp:nvSpPr>
      <dsp:spPr>
        <a:xfrm>
          <a:off x="3937533" y="3533"/>
          <a:ext cx="3147583" cy="1888549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solidFill>
                <a:srgbClr val="002060"/>
              </a:solidFill>
            </a:rPr>
            <a:t>Социально-личностная готовность</a:t>
          </a:r>
          <a:endParaRPr lang="ru-RU" sz="2800" kern="1200" dirty="0">
            <a:solidFill>
              <a:srgbClr val="002060"/>
            </a:solidFill>
          </a:endParaRPr>
        </a:p>
      </dsp:txBody>
      <dsp:txXfrm>
        <a:off x="4029724" y="95724"/>
        <a:ext cx="2963201" cy="1704167"/>
      </dsp:txXfrm>
    </dsp:sp>
    <dsp:sp modelId="{7D381C65-13C6-4BF9-8BB9-80D860B70458}">
      <dsp:nvSpPr>
        <dsp:cNvPr id="0" name=""/>
        <dsp:cNvSpPr/>
      </dsp:nvSpPr>
      <dsp:spPr>
        <a:xfrm>
          <a:off x="7399874" y="3533"/>
          <a:ext cx="3374932" cy="1888549"/>
        </a:xfrm>
        <a:prstGeom prst="roundRect">
          <a:avLst/>
        </a:prstGeom>
        <a:solidFill>
          <a:schemeClr val="accent3">
            <a:lumMod val="60000"/>
            <a:lumOff val="40000"/>
          </a:schemeClr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solidFill>
                <a:srgbClr val="002060"/>
              </a:solidFill>
            </a:rPr>
            <a:t>Интеллектуальная готовность</a:t>
          </a:r>
          <a:endParaRPr lang="ru-RU" sz="2800" kern="1200" dirty="0">
            <a:solidFill>
              <a:srgbClr val="002060"/>
            </a:solidFill>
          </a:endParaRPr>
        </a:p>
      </dsp:txBody>
      <dsp:txXfrm>
        <a:off x="7492065" y="95724"/>
        <a:ext cx="3190550" cy="1704167"/>
      </dsp:txXfrm>
    </dsp:sp>
    <dsp:sp modelId="{1B98F65F-3AB7-4EFC-B545-D1AF7806740E}">
      <dsp:nvSpPr>
        <dsp:cNvPr id="0" name=""/>
        <dsp:cNvSpPr/>
      </dsp:nvSpPr>
      <dsp:spPr>
        <a:xfrm>
          <a:off x="588867" y="2206841"/>
          <a:ext cx="3147583" cy="1888549"/>
        </a:xfrm>
        <a:prstGeom prst="roundRect">
          <a:avLst/>
        </a:prstGeom>
        <a:solidFill>
          <a:schemeClr val="accent4">
            <a:lumMod val="60000"/>
            <a:lumOff val="40000"/>
          </a:schemeClr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solidFill>
                <a:srgbClr val="002060"/>
              </a:solidFill>
            </a:rPr>
            <a:t>Речевая готовность</a:t>
          </a:r>
          <a:endParaRPr lang="ru-RU" sz="2800" kern="1200" dirty="0">
            <a:solidFill>
              <a:srgbClr val="002060"/>
            </a:solidFill>
          </a:endParaRPr>
        </a:p>
      </dsp:txBody>
      <dsp:txXfrm>
        <a:off x="681058" y="2299032"/>
        <a:ext cx="2963201" cy="1704167"/>
      </dsp:txXfrm>
    </dsp:sp>
    <dsp:sp modelId="{AEDFE0DE-1BD9-4EDA-8249-BE4D6DFCA31A}">
      <dsp:nvSpPr>
        <dsp:cNvPr id="0" name=""/>
        <dsp:cNvSpPr/>
      </dsp:nvSpPr>
      <dsp:spPr>
        <a:xfrm>
          <a:off x="4051208" y="2206841"/>
          <a:ext cx="3147583" cy="1888549"/>
        </a:xfrm>
        <a:prstGeom prst="roundRect">
          <a:avLst/>
        </a:prstGeom>
        <a:solidFill>
          <a:schemeClr val="accent5">
            <a:lumMod val="60000"/>
            <a:lumOff val="40000"/>
          </a:schemeClr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solidFill>
                <a:srgbClr val="002060"/>
              </a:solidFill>
            </a:rPr>
            <a:t>Эмоционально-волевая готовность</a:t>
          </a:r>
          <a:endParaRPr lang="ru-RU" sz="2800" kern="1200" dirty="0">
            <a:solidFill>
              <a:srgbClr val="002060"/>
            </a:solidFill>
          </a:endParaRPr>
        </a:p>
      </dsp:txBody>
      <dsp:txXfrm>
        <a:off x="4143399" y="2299032"/>
        <a:ext cx="2963201" cy="1704167"/>
      </dsp:txXfrm>
    </dsp:sp>
    <dsp:sp modelId="{ED4624F1-7D3A-4092-9A52-7DC4C1522CF4}">
      <dsp:nvSpPr>
        <dsp:cNvPr id="0" name=""/>
        <dsp:cNvSpPr/>
      </dsp:nvSpPr>
      <dsp:spPr>
        <a:xfrm>
          <a:off x="7513549" y="2206841"/>
          <a:ext cx="3147583" cy="1888549"/>
        </a:xfrm>
        <a:prstGeom prst="roundRect">
          <a:avLst/>
        </a:prstGeom>
        <a:solidFill>
          <a:schemeClr val="tx2">
            <a:lumMod val="40000"/>
            <a:lumOff val="60000"/>
          </a:schemeClr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solidFill>
                <a:srgbClr val="002060"/>
              </a:solidFill>
            </a:rPr>
            <a:t>Волевая готовность</a:t>
          </a:r>
          <a:endParaRPr lang="ru-RU" sz="2800" kern="1200" dirty="0">
            <a:solidFill>
              <a:srgbClr val="002060"/>
            </a:solidFill>
          </a:endParaRPr>
        </a:p>
      </dsp:txBody>
      <dsp:txXfrm>
        <a:off x="7605740" y="2299032"/>
        <a:ext cx="2963201" cy="17041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="" xmlns:a16="http://schemas.microsoft.com/office/drawing/2014/main" id="{64841CAF-A07E-41D8-BD8F-52F73295D5F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0188BD95-FBAB-4D16-BD86-CE51C950709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A3847C-6236-49F0-8959-82DC0EBC11ED}" type="datetimeFigureOut">
              <a:rPr lang="ru-RU" smtClean="0"/>
              <a:t>23.07.2025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F7E1B677-B06C-4E64-BFEC-82AE7D552DC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9768CD68-BDDA-40E2-B24A-A8ACE53D9EB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08E3F0-51D1-4467-BF31-1BD72ECE43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18021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4EEB5F3-46D5-4827-9176-87B3ED4087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E9C46714-EA01-4BA8-B3F4-1804E1ADDE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7FFA0AC6-9EBA-40E1-BBC8-87B9F008B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23.07.2025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2BDAAFA1-B9E1-4CF6-9E6D-876137767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A2847870-C82B-4F62-91CF-02C2A8DE6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9009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4F60D616-074D-47B4-B726-E9928A98B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23.07.2025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89EA2C6B-320E-404F-B8A0-821D10932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ABFE942B-7393-4B73-A8D9-DB6C12184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3425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87CEB6D-ED6D-4526-81A8-6B48D45004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B752732C-DB42-4FF4-B63F-BDB95C239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1D427B4B-0BA1-4E32-AC35-3A7656175D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C8EFE849-CF36-4DF7-B3AA-B5613D278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23.07.2025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00B612AF-149D-40FD-81B8-0BEF0CA21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2186FBBA-6EDD-41C1-83F2-A92D6A1E1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5242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4E0E3E9-2EA0-4F93-ACF3-69B3BFD810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28FF30DC-8368-4617-B796-6D8CD1AA93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990E88DC-1E9E-475D-B470-7C75BF6F8A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B7651535-13B0-4736-B6E0-8114A25C3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23.07.2025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A85029B0-26CA-4FD7-8F74-A59107346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5CFDCF4F-29F3-434F-93BF-7145496CA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6503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5119624-59D1-41E3-AEA2-748028B57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B761F556-4960-4FFB-84B0-6DD9DECFF6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BF3852AA-44AB-40DE-ABB5-D989F49F6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23.07.2025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4FF99121-21B5-44CE-A3CC-FB750D001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CBA2C88A-CBD1-4F5D-AFDA-B87C66F4D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9633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29D2C97F-DA00-4FE0-831A-7C4145CC87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69E203A0-4947-4CC0-B314-D5F901EC7B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B39999C7-CA6F-4918-9A59-E4F9979B2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23.07.2025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17F7D328-60F9-4536-BF6F-A15329120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CC5CB392-EC5F-4163-9BD2-AD0959FD7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8441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BCF96D8-8510-4EF3-B422-332DC57E5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B3007763-0BB5-4DD5-BC47-1C50AB65A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23.07.2025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1048DF2C-669A-4DCA-8793-1F7410D7F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5933E309-0F6F-484F-98FA-46AB4551E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8063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4EEB5F3-46D5-4827-9176-87B3ED4087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6000" y="4464000"/>
            <a:ext cx="9144000" cy="1305000"/>
          </a:xfrm>
        </p:spPr>
        <p:txBody>
          <a:bodyPr anchor="b"/>
          <a:lstStyle>
            <a:lvl1pPr algn="ctr">
              <a:defRPr sz="6000" b="1">
                <a:solidFill>
                  <a:schemeClr val="accent4"/>
                </a:solidFill>
                <a:effectLst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2904648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BD4EC29-EC9D-4966-9B2F-5A81BAAA14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1000" y="63255"/>
            <a:ext cx="10342800" cy="1325563"/>
          </a:xfrm>
        </p:spPr>
        <p:txBody>
          <a:bodyPr>
            <a:normAutofit/>
          </a:bodyPr>
          <a:lstStyle>
            <a:lvl1pPr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C2AF823D-AA6C-41CE-8369-D43088671A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1000" y="2034000"/>
            <a:ext cx="10515600" cy="409796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733795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="" xmlns:a16="http://schemas.microsoft.com/office/drawing/2014/main" id="{9687A894-023D-4237-87D6-74D11C8743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1000" y="63255"/>
            <a:ext cx="10342800" cy="1325563"/>
          </a:xfrm>
        </p:spPr>
        <p:txBody>
          <a:bodyPr>
            <a:normAutofit/>
          </a:bodyPr>
          <a:lstStyle>
            <a:lvl1pPr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317031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278A106-66FA-4DD6-BAB3-B8D8393A6A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1C6B7C11-BF9E-408C-887F-6B9BC18637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0579E133-BC16-4FB3-9BC0-B6A568D98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23.07.2025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F95CB5E0-055B-4886-BB25-0C7618D30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5410B8AC-7215-4E96-8E27-FC440628E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9502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B456F72-33A8-4910-A853-F0EF915F0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E3EF7DE8-23CA-4D99-8CC9-4903DDD552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38C177F8-D6AF-47A0-B490-1B3CDFEE6E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2B72E65B-AF1C-4F65-9941-D855AC96A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23.07.2025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108AAEDA-38B0-46A7-BB17-DB378E2D8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C07335DD-857A-49BC-BF94-7878B3D9B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4990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27FFB23-FD3E-408F-A23F-485521549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3557B89F-6135-4F2B-893F-E89610007D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F995CA68-6719-40C1-95A2-F647EA7FA4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2A4B353A-0A39-4E56-A1C1-2DDA22C594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B2A394CB-908A-4E67-874E-EA58FD2B22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DA4D78FF-9BDC-47EE-AD08-F85FEF056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23.07.2025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8B64B697-85E0-44B7-99FA-9C7AC6859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32D574AC-5168-4E22-8835-2D38CC2BB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2350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E9317D4-8ACB-498D-8524-425777540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358D9979-8217-47E8-9E8D-B2D0F8032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23.07.2025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987BFD1B-2793-4D83-B874-8CE6EE8A1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5293DF3D-5BBD-49D4-B217-881FB1389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8233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97ACF60-303D-438B-ADDF-FD8A00C5B5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9D57D61A-5D1E-48D1-8F9F-72DCC61312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66FE97FC-8D71-4940-B6BB-6862C76594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89DCA0-1BB0-4A78-B9FD-CBA4791AF177}" type="datetimeFigureOut">
              <a:rPr lang="ru-RU" smtClean="0"/>
              <a:t>23.07.2025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05017A4A-6BE4-47CB-9CD4-A285E2D43D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99B2747D-D825-4A66-8A60-C4EE4BC746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8251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62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="" xmlns:a16="http://schemas.microsoft.com/office/drawing/2014/main" id="{49DE0BE0-A2C4-4428-86D8-D9DE377D54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4734000"/>
            <a:ext cx="7290000" cy="1350000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rgbClr val="002060"/>
                </a:solidFill>
              </a:rPr>
              <a:t/>
            </a:r>
            <a:br>
              <a:rPr lang="ru-RU" sz="3600" dirty="0" smtClean="0">
                <a:solidFill>
                  <a:srgbClr val="002060"/>
                </a:solidFill>
              </a:rPr>
            </a:br>
            <a:r>
              <a:rPr lang="ru-RU" sz="3600" dirty="0" smtClean="0">
                <a:solidFill>
                  <a:srgbClr val="002060"/>
                </a:solidFill>
              </a:rPr>
              <a:t/>
            </a:r>
            <a:br>
              <a:rPr lang="ru-RU" sz="3600" dirty="0" smtClean="0">
                <a:solidFill>
                  <a:srgbClr val="002060"/>
                </a:solidFill>
              </a:rPr>
            </a:br>
            <a:r>
              <a:rPr lang="ru-RU" sz="3600" dirty="0">
                <a:solidFill>
                  <a:srgbClr val="002060"/>
                </a:solidFill>
              </a:rPr>
              <a:t/>
            </a:r>
            <a:br>
              <a:rPr lang="ru-RU" sz="3600" dirty="0">
                <a:solidFill>
                  <a:srgbClr val="002060"/>
                </a:solidFill>
              </a:rPr>
            </a:br>
            <a:r>
              <a:rPr lang="ru-RU" sz="3600" dirty="0" smtClean="0">
                <a:solidFill>
                  <a:srgbClr val="002060"/>
                </a:solidFill>
              </a:rPr>
              <a:t/>
            </a:r>
            <a:br>
              <a:rPr lang="ru-RU" sz="3600" dirty="0" smtClean="0">
                <a:solidFill>
                  <a:srgbClr val="002060"/>
                </a:solidFill>
              </a:rPr>
            </a:br>
            <a:r>
              <a:rPr lang="ru-RU" sz="3600" dirty="0">
                <a:solidFill>
                  <a:srgbClr val="002060"/>
                </a:solidFill>
              </a:rPr>
              <a:t/>
            </a:r>
            <a:br>
              <a:rPr lang="ru-RU" sz="3600" dirty="0">
                <a:solidFill>
                  <a:srgbClr val="002060"/>
                </a:solidFill>
              </a:rPr>
            </a:br>
            <a:r>
              <a:rPr lang="ru-RU" sz="3600" dirty="0" smtClean="0">
                <a:solidFill>
                  <a:srgbClr val="002060"/>
                </a:solidFill>
              </a:rPr>
              <a:t/>
            </a:r>
            <a:br>
              <a:rPr lang="ru-RU" sz="3600" dirty="0" smtClean="0">
                <a:solidFill>
                  <a:srgbClr val="002060"/>
                </a:solidFill>
              </a:rPr>
            </a:br>
            <a:r>
              <a:rPr lang="ru-RU" sz="3600" dirty="0" smtClean="0">
                <a:solidFill>
                  <a:srgbClr val="002060"/>
                </a:solidFill>
              </a:rPr>
              <a:t>Консультация для родителей</a:t>
            </a:r>
            <a:r>
              <a:rPr lang="ru-RU" sz="3200" dirty="0" smtClean="0">
                <a:solidFill>
                  <a:srgbClr val="002060"/>
                </a:solidFill>
              </a:rPr>
              <a:t/>
            </a:r>
            <a:br>
              <a:rPr lang="ru-RU" sz="3200" dirty="0" smtClean="0">
                <a:solidFill>
                  <a:srgbClr val="002060"/>
                </a:solidFill>
              </a:rPr>
            </a:br>
            <a:r>
              <a:rPr lang="ru-RU" sz="3200" dirty="0" smtClean="0">
                <a:solidFill>
                  <a:srgbClr val="002060"/>
                </a:solidFill>
              </a:rPr>
              <a:t/>
            </a:r>
            <a:br>
              <a:rPr lang="ru-RU" sz="3200" dirty="0" smtClean="0">
                <a:solidFill>
                  <a:srgbClr val="002060"/>
                </a:solidFill>
              </a:rPr>
            </a:br>
            <a:r>
              <a:rPr lang="ru-RU" sz="3200" dirty="0">
                <a:solidFill>
                  <a:srgbClr val="002060"/>
                </a:solidFill>
              </a:rPr>
              <a:t/>
            </a:r>
            <a:br>
              <a:rPr lang="ru-RU" sz="3200" dirty="0">
                <a:solidFill>
                  <a:srgbClr val="002060"/>
                </a:solidFill>
              </a:rPr>
            </a:br>
            <a:r>
              <a:rPr lang="ru-RU" sz="3200" dirty="0" smtClean="0">
                <a:solidFill>
                  <a:srgbClr val="002060"/>
                </a:solidFill>
              </a:rPr>
              <a:t/>
            </a:r>
            <a:br>
              <a:rPr lang="ru-RU" sz="3200" dirty="0" smtClean="0">
                <a:solidFill>
                  <a:srgbClr val="002060"/>
                </a:solidFill>
              </a:rPr>
            </a:br>
            <a:r>
              <a:rPr lang="ru-RU" sz="3600" dirty="0" smtClean="0">
                <a:solidFill>
                  <a:srgbClr val="002060"/>
                </a:solidFill>
                <a:latin typeface="+mn-lt"/>
              </a:rPr>
              <a:t>«Психологическая готовность ребёнка </a:t>
            </a:r>
            <a:br>
              <a:rPr lang="ru-RU" sz="3600" dirty="0" smtClean="0">
                <a:solidFill>
                  <a:srgbClr val="002060"/>
                </a:solidFill>
                <a:latin typeface="+mn-lt"/>
              </a:rPr>
            </a:br>
            <a:r>
              <a:rPr lang="ru-RU" sz="3600" dirty="0" smtClean="0">
                <a:solidFill>
                  <a:srgbClr val="002060"/>
                </a:solidFill>
                <a:latin typeface="+mn-lt"/>
              </a:rPr>
              <a:t>к школьному обучению»</a:t>
            </a:r>
            <a:r>
              <a:rPr lang="ru-RU" sz="3200" dirty="0" smtClean="0">
                <a:solidFill>
                  <a:srgbClr val="002060"/>
                </a:solidFill>
              </a:rPr>
              <a:t/>
            </a:r>
            <a:br>
              <a:rPr lang="ru-RU" sz="3200" dirty="0" smtClean="0">
                <a:solidFill>
                  <a:srgbClr val="002060"/>
                </a:solidFill>
              </a:rPr>
            </a:br>
            <a:r>
              <a:rPr lang="ru-RU" sz="3200" dirty="0">
                <a:solidFill>
                  <a:srgbClr val="002060"/>
                </a:solidFill>
              </a:rPr>
              <a:t/>
            </a:r>
            <a:br>
              <a:rPr lang="ru-RU" sz="3200" dirty="0">
                <a:solidFill>
                  <a:srgbClr val="002060"/>
                </a:solidFill>
              </a:rPr>
            </a:br>
            <a:r>
              <a:rPr lang="ru-RU" sz="3200" dirty="0">
                <a:solidFill>
                  <a:srgbClr val="002060"/>
                </a:solidFill>
              </a:rPr>
              <a:t/>
            </a:r>
            <a:br>
              <a:rPr lang="ru-RU" sz="3200" dirty="0">
                <a:solidFill>
                  <a:srgbClr val="002060"/>
                </a:solidFill>
              </a:rPr>
            </a:br>
            <a:r>
              <a:rPr lang="ru-RU" sz="3200" dirty="0">
                <a:solidFill>
                  <a:srgbClr val="002060"/>
                </a:solidFill>
              </a:rPr>
              <a:t/>
            </a:r>
            <a:br>
              <a:rPr lang="ru-RU" sz="3200" dirty="0">
                <a:solidFill>
                  <a:srgbClr val="002060"/>
                </a:solidFill>
              </a:rPr>
            </a:br>
            <a:r>
              <a:rPr lang="ru-RU" sz="2700" dirty="0" smtClean="0">
                <a:solidFill>
                  <a:srgbClr val="002060"/>
                </a:solidFill>
              </a:rPr>
              <a:t/>
            </a:r>
            <a:br>
              <a:rPr lang="ru-RU" sz="2700" dirty="0" smtClean="0">
                <a:solidFill>
                  <a:srgbClr val="002060"/>
                </a:solidFill>
              </a:rPr>
            </a:br>
            <a:r>
              <a:rPr lang="ru-RU" sz="2700" dirty="0" smtClean="0">
                <a:solidFill>
                  <a:srgbClr val="002060"/>
                </a:solidFill>
              </a:rPr>
              <a:t>Маер </a:t>
            </a:r>
            <a:r>
              <a:rPr lang="ru-RU" sz="2700" dirty="0" smtClean="0">
                <a:solidFill>
                  <a:srgbClr val="002060"/>
                </a:solidFill>
              </a:rPr>
              <a:t>Елена С</a:t>
            </a:r>
            <a:r>
              <a:rPr lang="ru-RU" sz="2700" dirty="0" smtClean="0">
                <a:solidFill>
                  <a:srgbClr val="002060"/>
                </a:solidFill>
              </a:rPr>
              <a:t>ергеевна</a:t>
            </a:r>
            <a:r>
              <a:rPr lang="ru-RU" sz="2700" dirty="0" smtClean="0">
                <a:solidFill>
                  <a:srgbClr val="002060"/>
                </a:solidFill>
              </a:rPr>
              <a:t> </a:t>
            </a:r>
            <a:r>
              <a:rPr lang="ru-RU" sz="2700" dirty="0" smtClean="0">
                <a:solidFill>
                  <a:srgbClr val="002060"/>
                </a:solidFill>
              </a:rPr>
              <a:t>, воспитатель МАДОУ №18 «Родничок», </a:t>
            </a:r>
            <a:r>
              <a:rPr lang="ru-RU" sz="2700" dirty="0" smtClean="0">
                <a:solidFill>
                  <a:srgbClr val="002060"/>
                </a:solidFill>
              </a:rPr>
              <a:t>ГО </a:t>
            </a:r>
            <a:r>
              <a:rPr lang="ru-RU" sz="2700" dirty="0" smtClean="0">
                <a:solidFill>
                  <a:srgbClr val="002060"/>
                </a:solidFill>
              </a:rPr>
              <a:t>Карпинск</a:t>
            </a:r>
            <a:endParaRPr lang="ru-RU" sz="27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7844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dirty="0">
                <a:solidFill>
                  <a:srgbClr val="002060"/>
                </a:solidFill>
              </a:rPr>
              <a:t>Рекомендации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6000" y="2169000"/>
            <a:ext cx="10710000" cy="3962963"/>
          </a:xfrm>
        </p:spPr>
        <p:txBody>
          <a:bodyPr/>
          <a:lstStyle/>
          <a:p>
            <a:pPr algn="just">
              <a:buFontTx/>
              <a:buChar char="-"/>
            </a:pPr>
            <a:r>
              <a:rPr lang="ru-RU" dirty="0">
                <a:solidFill>
                  <a:srgbClr val="002060"/>
                </a:solidFill>
              </a:rPr>
              <a:t>Поддерживайте познавательный интерес ребёнка.</a:t>
            </a:r>
          </a:p>
          <a:p>
            <a:pPr algn="just">
              <a:buFontTx/>
              <a:buChar char="-"/>
            </a:pPr>
            <a:r>
              <a:rPr lang="ru-RU" dirty="0">
                <a:solidFill>
                  <a:srgbClr val="002060"/>
                </a:solidFill>
              </a:rPr>
              <a:t>Рассказывайте ему обо всем, что его интересует, объясняйте различные явления природы и пр. </a:t>
            </a:r>
          </a:p>
          <a:p>
            <a:pPr algn="just">
              <a:buFontTx/>
              <a:buChar char="-"/>
            </a:pPr>
            <a:r>
              <a:rPr lang="ru-RU" dirty="0">
                <a:solidFill>
                  <a:srgbClr val="002060"/>
                </a:solidFill>
              </a:rPr>
              <a:t>Читайте книги. После прочтения книги, не откладывайте ее сразу в сторону, задайте малышу несколько вопросов по содержанию только что прочитанного (например: Кто главный герой? Хороший он или плохой? Как бы ты поступил?). Такие беседы способствуют развитию внимания, памяти и аналитического мышления.</a:t>
            </a:r>
          </a:p>
          <a:p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8451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dirty="0" smtClean="0">
                <a:solidFill>
                  <a:srgbClr val="002060"/>
                </a:solidFill>
              </a:rPr>
              <a:t>Речевая готовность</a:t>
            </a:r>
            <a:endParaRPr lang="ru-RU" sz="44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6000" y="2034000"/>
            <a:ext cx="5715000" cy="4097963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dirty="0">
                <a:solidFill>
                  <a:srgbClr val="002060"/>
                </a:solidFill>
              </a:rPr>
              <a:t>У будущего первоклассника должны быть усвоены все звуки русского языка.  Любые нарушения звукопроизношения ведут к образованию специфических ошибок на письме. Ребёнок должен обладать основами грамматического строя речи, уметь согласовывать слова в предложениях, пересказывать, связно высказывать свои мысли. Пример родителей имеет большое значение в формировании культуры речи детей. </a:t>
            </a:r>
          </a:p>
          <a:p>
            <a:endParaRPr lang="ru-RU" dirty="0"/>
          </a:p>
        </p:txBody>
      </p:sp>
      <p:sp>
        <p:nvSpPr>
          <p:cNvPr id="4" name="AutoShape 2" descr="D:\Users\User\Desktop\%D1%83%D1%80%D0%B3%D0%BF%D1%83 7. 8 %D1%81%D0%B5%D0%BC%D0%B5%D1%81%D1%82%D1%80\%D0%BA%D0%BE%D0%BD%D1%81%D1%83%D0%BB%D1%8C%D1%82%D0%B8%D1%80. %D0%BF%D0%BE %D0%B4%D1%82%D1%81%D0%BA%D0%BE-%D1%80%D0%BE%D0%B4 %D0%BE%D1%82%D0%BD%D0%BE%D1%88%D0%B5%D0%BD%D0%B8%D1%8F%D0%BC\%D0%B2%D0%B8%D0%B4%D0%B5%D0%BE%D1%80%D0%BE%D0%BB%D0%B8%D0%BA\%D1%84%D0%BE%D1%82%D0%BE %D0%B4%D0%BB%D1%8F %D0%BF%D1%80\fmt_81_24_shutterstock_618362543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4" descr="D:\Users\User\Desktop\%D1%83%D1%80%D0%B3%D0%BF%D1%83 7. 8 %D1%81%D0%B5%D0%BC%D0%B5%D1%81%D1%82%D1%80\%D0%BA%D0%BE%D0%BD%D1%81%D1%83%D0%BB%D1%8C%D1%82%D0%B8%D1%80. %D0%BF%D0%BE %D0%B4%D1%82%D1%81%D0%BA%D0%BE-%D1%80%D0%BE%D0%B4 %D0%BE%D1%82%D0%BD%D0%BE%D1%88%D0%B5%D0%BD%D0%B8%D1%8F%D0%BC\%D0%B2%D0%B8%D0%B4%D0%B5%D0%BE%D1%80%D0%BE%D0%BB%D0%B8%D0%BA\%D1%84%D0%BE%D1%82%D0%BE %D0%B4%D0%BB%D1%8F %D0%BF%D1%80\fmt_81_24_shutterstock_618362543.webp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5126" name="Picture 6" descr="https://img51994.kanal-o.ru/img/2017-11-06/fmt_81_24_shutterstock_61836254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6000" y="2259000"/>
            <a:ext cx="5229380" cy="3375000"/>
          </a:xfrm>
          <a:prstGeom prst="rect">
            <a:avLst/>
          </a:prstGeom>
          <a:noFill/>
          <a:ln>
            <a:solidFill>
              <a:srgbClr val="00206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4998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dirty="0">
                <a:solidFill>
                  <a:srgbClr val="002060"/>
                </a:solidFill>
              </a:rPr>
              <a:t>Эмоционально-волевая готовность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1000" y="2079000"/>
            <a:ext cx="5895000" cy="4142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dirty="0">
                <a:solidFill>
                  <a:srgbClr val="002060"/>
                </a:solidFill>
              </a:rPr>
              <a:t>В</a:t>
            </a:r>
            <a:r>
              <a:rPr lang="ru-RU" sz="2400" dirty="0" smtClean="0">
                <a:solidFill>
                  <a:srgbClr val="002060"/>
                </a:solidFill>
              </a:rPr>
              <a:t>ключает </a:t>
            </a:r>
            <a:r>
              <a:rPr lang="ru-RU" sz="2400" dirty="0">
                <a:solidFill>
                  <a:srgbClr val="002060"/>
                </a:solidFill>
              </a:rPr>
              <a:t>сформированность определенных навыков произвольной регуляции внимания, умения управлять своим поведением, эмоциональную устойчивость. Также, это - сформированность таких качеств, как трудолю­бие, самостоятельность, усидчивость. Учебная деятельность предполагает умение преодолевать трудности и выполнять определенные требования учителя. </a:t>
            </a:r>
          </a:p>
          <a:p>
            <a:endParaRPr lang="ru-RU" dirty="0"/>
          </a:p>
        </p:txBody>
      </p:sp>
      <p:pic>
        <p:nvPicPr>
          <p:cNvPr id="7170" name="Picture 2" descr="D:\Users\User\Desktop\ургпу 7. 8 семестр\консультир. по дтско-род отношениям\видеоролик\фото для пр\razvitie-samostojatelnost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6000" y="2340628"/>
            <a:ext cx="5508150" cy="3099947"/>
          </a:xfrm>
          <a:prstGeom prst="rect">
            <a:avLst/>
          </a:prstGeom>
          <a:noFill/>
          <a:ln>
            <a:solidFill>
              <a:srgbClr val="00206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9020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dirty="0" smtClean="0">
                <a:solidFill>
                  <a:srgbClr val="002060"/>
                </a:solidFill>
              </a:rPr>
              <a:t>Волевая готовность</a:t>
            </a:r>
            <a:endParaRPr lang="ru-RU" sz="44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1000" y="2259000"/>
            <a:ext cx="5670000" cy="3872963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>
                <a:solidFill>
                  <a:srgbClr val="002060"/>
                </a:solidFill>
              </a:rPr>
              <a:t>С</a:t>
            </a:r>
            <a:r>
              <a:rPr lang="ru-RU" dirty="0" smtClean="0">
                <a:solidFill>
                  <a:srgbClr val="002060"/>
                </a:solidFill>
              </a:rPr>
              <a:t>формированность </a:t>
            </a:r>
            <a:r>
              <a:rPr lang="ru-RU" dirty="0">
                <a:solidFill>
                  <a:srgbClr val="002060"/>
                </a:solidFill>
              </a:rPr>
              <a:t>компонентов волевого действия, таких, как: способность ставить цель, принимать решения, намечать внутренний план действия, выполнять его, способность оценивать результат своего действия. </a:t>
            </a:r>
          </a:p>
          <a:p>
            <a:endParaRPr lang="ru-RU" dirty="0"/>
          </a:p>
        </p:txBody>
      </p:sp>
      <p:pic>
        <p:nvPicPr>
          <p:cNvPr id="6146" name="Picture 2" descr="D:\Users\User\Desktop\ургпу 7. 8 семестр\консультир. по дтско-род отношениям\видеоролик\фото для пр\53b5d78763e2d1adaa06c513810253b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6000" y="2349000"/>
            <a:ext cx="5445000" cy="3152449"/>
          </a:xfrm>
          <a:prstGeom prst="rect">
            <a:avLst/>
          </a:prstGeom>
          <a:noFill/>
          <a:ln>
            <a:solidFill>
              <a:srgbClr val="00206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9262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dirty="0">
                <a:solidFill>
                  <a:srgbClr val="002060"/>
                </a:solidFill>
              </a:rPr>
              <a:t>Рекомендации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6000" y="1674000"/>
            <a:ext cx="11115000" cy="4950000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ru-RU" sz="4200" dirty="0" smtClean="0">
                <a:solidFill>
                  <a:srgbClr val="002060"/>
                </a:solidFill>
              </a:rPr>
              <a:t>Во </a:t>
            </a:r>
            <a:r>
              <a:rPr lang="ru-RU" sz="4200" dirty="0">
                <a:solidFill>
                  <a:srgbClr val="002060"/>
                </a:solidFill>
              </a:rPr>
              <a:t>время совместных дел, занятий старайтесь собственным примером показывать, как нужно доводить начатое дело до конца, даже если не все получается.</a:t>
            </a:r>
          </a:p>
          <a:p>
            <a:pPr algn="just"/>
            <a:r>
              <a:rPr lang="ru-RU" sz="4200" dirty="0" smtClean="0">
                <a:solidFill>
                  <a:srgbClr val="002060"/>
                </a:solidFill>
              </a:rPr>
              <a:t>Важно </a:t>
            </a:r>
            <a:r>
              <a:rPr lang="ru-RU" sz="4200" dirty="0">
                <a:solidFill>
                  <a:srgbClr val="002060"/>
                </a:solidFill>
              </a:rPr>
              <a:t>научить ребенка правильно реагировать на неудачи.</a:t>
            </a:r>
          </a:p>
          <a:p>
            <a:pPr algn="just"/>
            <a:r>
              <a:rPr lang="ru-RU" sz="4200" dirty="0" smtClean="0">
                <a:solidFill>
                  <a:srgbClr val="002060"/>
                </a:solidFill>
              </a:rPr>
              <a:t>Учите </a:t>
            </a:r>
            <a:r>
              <a:rPr lang="ru-RU" sz="4200" dirty="0">
                <a:solidFill>
                  <a:srgbClr val="002060"/>
                </a:solidFill>
              </a:rPr>
              <a:t>ребенка самостоятельно принимать решения, поощряйте инициативу, совместно планируйте проведение выходных дней, дайте самостоятельность при выборе одежды.</a:t>
            </a:r>
          </a:p>
          <a:p>
            <a:pPr algn="just"/>
            <a:r>
              <a:rPr lang="ru-RU" sz="4200" dirty="0" smtClean="0">
                <a:solidFill>
                  <a:srgbClr val="002060"/>
                </a:solidFill>
              </a:rPr>
              <a:t>Поддерживайте  </a:t>
            </a:r>
            <a:r>
              <a:rPr lang="ru-RU" sz="4200" dirty="0">
                <a:solidFill>
                  <a:srgbClr val="002060"/>
                </a:solidFill>
              </a:rPr>
              <a:t>ребенка в его желании добиться успеха. В каждом деле обязательно найдите, за что его можно было бы похвалить. Похвала и эмоциональная поддержка («молодец!», «ты так хорошо справился!») способны заметно повысить достижения человека.</a:t>
            </a:r>
          </a:p>
          <a:p>
            <a:pPr algn="just"/>
            <a:r>
              <a:rPr lang="ru-RU" sz="4200" dirty="0" smtClean="0">
                <a:solidFill>
                  <a:srgbClr val="002060"/>
                </a:solidFill>
              </a:rPr>
              <a:t>Развитию </a:t>
            </a:r>
            <a:r>
              <a:rPr lang="ru-RU" sz="4200" dirty="0">
                <a:solidFill>
                  <a:srgbClr val="002060"/>
                </a:solidFill>
              </a:rPr>
              <a:t>произвольности способствуют любые действия по заданному образцу: рисование узоров, конструирование из геометрических фигур, складывание из бумаги и другое.</a:t>
            </a:r>
          </a:p>
          <a:p>
            <a:pPr algn="just"/>
            <a:r>
              <a:rPr lang="ru-RU" sz="4200" dirty="0" smtClean="0">
                <a:solidFill>
                  <a:srgbClr val="002060"/>
                </a:solidFill>
              </a:rPr>
              <a:t>Откажитесь </a:t>
            </a:r>
            <a:r>
              <a:rPr lang="ru-RU" sz="4200" dirty="0">
                <a:solidFill>
                  <a:srgbClr val="002060"/>
                </a:solidFill>
              </a:rPr>
              <a:t>от постоянной опеки своего ребенка! Будущий первоклассник должен уметь самостоятельно обслуживать себя: завязывать шнурки, застегивать пуговицы и молнии, мыть руки, обуваться, одеваться и т.д.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1734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3306000" y="5859000"/>
            <a:ext cx="5760000" cy="585000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200" b="0" dirty="0" smtClean="0">
                <a:solidFill>
                  <a:srgbClr val="002060"/>
                </a:solidFill>
              </a:rPr>
              <a:t>Спасибо за внимание</a:t>
            </a:r>
            <a:endParaRPr lang="ru-RU" sz="3200" b="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201000" y="1719000"/>
            <a:ext cx="6885000" cy="2973925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>
                <a:solidFill>
                  <a:srgbClr val="002060"/>
                </a:solidFill>
              </a:rPr>
              <a:t>П</a:t>
            </a:r>
            <a:r>
              <a:rPr lang="ru-RU" b="1" dirty="0" smtClean="0">
                <a:solidFill>
                  <a:srgbClr val="002060"/>
                </a:solidFill>
              </a:rPr>
              <a:t>сихологическая </a:t>
            </a:r>
            <a:r>
              <a:rPr lang="ru-RU" b="1" dirty="0">
                <a:solidFill>
                  <a:srgbClr val="002060"/>
                </a:solidFill>
              </a:rPr>
              <a:t>готовность родителей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smtClean="0">
                <a:solidFill>
                  <a:srgbClr val="002060"/>
                </a:solidFill>
              </a:rPr>
              <a:t>к </a:t>
            </a:r>
            <a:r>
              <a:rPr lang="ru-RU" dirty="0">
                <a:solidFill>
                  <a:srgbClr val="002060"/>
                </a:solidFill>
              </a:rPr>
              <a:t>школе также является важным фактором успешного обучения. Будьте рядом с ребёнком, оказывайте ему поддержку во всем и сложности перехода вашего сына или дочери на новый уровень развития будут благополучно преодолены.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9301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281000" y="365125"/>
            <a:ext cx="9315000" cy="1218875"/>
          </a:xfrm>
          <a:solidFill>
            <a:schemeClr val="accent3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Психологическая готовность к школьному обучению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1191000" y="4914000"/>
            <a:ext cx="10170000" cy="1588912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solidFill>
                  <a:srgbClr val="002060"/>
                </a:solidFill>
              </a:rPr>
              <a:t>«Быть готовым к школе – не значит уметь читать, писать и считать. Быть готовым к школе – это значит быть готовым всему этому </a:t>
            </a:r>
            <a:r>
              <a:rPr lang="ru-RU" dirty="0" smtClean="0">
                <a:solidFill>
                  <a:srgbClr val="002060"/>
                </a:solidFill>
              </a:rPr>
              <a:t>научиться»      </a:t>
            </a:r>
            <a:endParaRPr lang="ru-RU" dirty="0">
              <a:solidFill>
                <a:srgbClr val="002060"/>
              </a:solidFill>
            </a:endParaRPr>
          </a:p>
          <a:p>
            <a:pPr algn="ctr"/>
            <a:r>
              <a:rPr lang="ru-RU" dirty="0">
                <a:solidFill>
                  <a:srgbClr val="002060"/>
                </a:solidFill>
              </a:rPr>
              <a:t>Л</a:t>
            </a:r>
            <a:r>
              <a:rPr lang="ru-RU" dirty="0" smtClean="0">
                <a:solidFill>
                  <a:srgbClr val="002060"/>
                </a:solidFill>
              </a:rPr>
              <a:t>. А</a:t>
            </a:r>
            <a:r>
              <a:rPr lang="ru-RU" dirty="0">
                <a:solidFill>
                  <a:srgbClr val="002060"/>
                </a:solidFill>
              </a:rPr>
              <a:t>. Венгер</a:t>
            </a: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51000" y="2124000"/>
            <a:ext cx="4950000" cy="2070000"/>
          </a:xfrm>
          <a:solidFill>
            <a:schemeClr val="accent5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dirty="0" smtClean="0">
                <a:solidFill>
                  <a:srgbClr val="002060"/>
                </a:solidFill>
              </a:rPr>
              <a:t>Важнейший итог психического развития ребёнка в период дошкольного детства.</a:t>
            </a:r>
          </a:p>
          <a:p>
            <a:pPr marL="0" indent="0" algn="ctr">
              <a:buNone/>
            </a:pPr>
            <a:endParaRPr lang="ru-RU" dirty="0" smtClean="0">
              <a:solidFill>
                <a:srgbClr val="002060"/>
              </a:solidFill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sz="quarter" idx="4"/>
          </p:nvPr>
        </p:nvSpPr>
        <p:spPr>
          <a:xfrm>
            <a:off x="5961000" y="2124000"/>
            <a:ext cx="5625000" cy="2070000"/>
          </a:xfrm>
          <a:solidFill>
            <a:schemeClr val="accent3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ru-RU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ru-RU" dirty="0" smtClean="0">
                <a:solidFill>
                  <a:srgbClr val="002060"/>
                </a:solidFill>
              </a:rPr>
              <a:t>Комплексный </a:t>
            </a:r>
            <a:r>
              <a:rPr lang="ru-RU" dirty="0">
                <a:solidFill>
                  <a:srgbClr val="002060"/>
                </a:solidFill>
              </a:rPr>
              <a:t>показатель, который позволяет прогнозировать, насколько успешно будет учиться первоклассник.</a:t>
            </a:r>
          </a:p>
          <a:p>
            <a:pPr marL="0" indent="0" algn="ctr">
              <a:buNone/>
            </a:pPr>
            <a:endParaRPr lang="ru-RU" dirty="0">
              <a:solidFill>
                <a:srgbClr val="00206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1720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TextBox 79">
            <a:extLst>
              <a:ext uri="{FF2B5EF4-FFF2-40B4-BE49-F238E27FC236}">
                <a16:creationId xmlns="" xmlns:a16="http://schemas.microsoft.com/office/drawing/2014/main" id="{65665CD2-1A3D-4BDA-8047-1150385BE921}"/>
              </a:ext>
            </a:extLst>
          </p:cNvPr>
          <p:cNvSpPr txBox="1"/>
          <p:nvPr/>
        </p:nvSpPr>
        <p:spPr>
          <a:xfrm>
            <a:off x="2493782" y="3675323"/>
            <a:ext cx="163673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endParaRPr lang="ru-RU" sz="1600" b="1" dirty="0"/>
          </a:p>
        </p:txBody>
      </p:sp>
      <p:sp>
        <p:nvSpPr>
          <p:cNvPr id="84" name="TextBox 83">
            <a:extLst>
              <a:ext uri="{FF2B5EF4-FFF2-40B4-BE49-F238E27FC236}">
                <a16:creationId xmlns="" xmlns:a16="http://schemas.microsoft.com/office/drawing/2014/main" id="{D9250709-F262-41C6-A1E3-A5C604063DF6}"/>
              </a:ext>
            </a:extLst>
          </p:cNvPr>
          <p:cNvSpPr txBox="1"/>
          <p:nvPr/>
        </p:nvSpPr>
        <p:spPr>
          <a:xfrm>
            <a:off x="4958336" y="2104132"/>
            <a:ext cx="163673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 </a:t>
            </a:r>
            <a:endParaRPr lang="ru-RU" b="1" dirty="0"/>
          </a:p>
        </p:txBody>
      </p:sp>
      <p:sp>
        <p:nvSpPr>
          <p:cNvPr id="98" name="TextBox 97">
            <a:extLst>
              <a:ext uri="{FF2B5EF4-FFF2-40B4-BE49-F238E27FC236}">
                <a16:creationId xmlns="" xmlns:a16="http://schemas.microsoft.com/office/drawing/2014/main" id="{16674EF3-588E-4F86-8FE2-9A1728D707EE}"/>
              </a:ext>
            </a:extLst>
          </p:cNvPr>
          <p:cNvSpPr txBox="1"/>
          <p:nvPr/>
        </p:nvSpPr>
        <p:spPr>
          <a:xfrm>
            <a:off x="9051654" y="2221792"/>
            <a:ext cx="191172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endParaRPr lang="ru-RU" sz="2400" b="1" dirty="0"/>
          </a:p>
        </p:txBody>
      </p:sp>
      <p:sp>
        <p:nvSpPr>
          <p:cNvPr id="5" name="Заголовок 4">
            <a:extLst>
              <a:ext uri="{FF2B5EF4-FFF2-40B4-BE49-F238E27FC236}">
                <a16:creationId xmlns="" xmlns:a16="http://schemas.microsoft.com/office/drawing/2014/main" id="{696CFDAE-9E18-4FBD-9B00-859EEE424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000" y="63255"/>
            <a:ext cx="10350000" cy="1325563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rgbClr val="002060"/>
                </a:solidFill>
              </a:rPr>
              <a:t>Основные компоненты психологической готовности</a:t>
            </a:r>
            <a:endParaRPr lang="ru-RU" sz="3600" dirty="0">
              <a:solidFill>
                <a:srgbClr val="002060"/>
              </a:solidFill>
            </a:endParaRPr>
          </a:p>
        </p:txBody>
      </p:sp>
      <p:graphicFrame>
        <p:nvGraphicFramePr>
          <p:cNvPr id="11" name="Объект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0948504"/>
              </p:ext>
            </p:extLst>
          </p:nvPr>
        </p:nvGraphicFramePr>
        <p:xfrm>
          <a:off x="426000" y="2033588"/>
          <a:ext cx="11250000" cy="40989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86654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A3D8FF0-30C2-49C2-B43E-5FA1B956C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dirty="0" smtClean="0">
                <a:solidFill>
                  <a:srgbClr val="002060"/>
                </a:solidFill>
              </a:rPr>
              <a:t>Мотивационная готовность</a:t>
            </a:r>
            <a:endParaRPr lang="ru-RU" sz="4400" dirty="0">
              <a:solidFill>
                <a:srgbClr val="00206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E78A402B-EC8F-4913-9E37-C2F778C4FF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000" y="1809001"/>
            <a:ext cx="6120000" cy="4140000"/>
          </a:xfrm>
        </p:spPr>
        <p:txBody>
          <a:bodyPr>
            <a:normAutofit/>
          </a:bodyPr>
          <a:lstStyle/>
          <a:p>
            <a:endParaRPr lang="en-US" dirty="0"/>
          </a:p>
          <a:p>
            <a:pPr marL="0" indent="0" algn="ctr">
              <a:buNone/>
            </a:pPr>
            <a:r>
              <a:rPr lang="ru-RU" dirty="0">
                <a:solidFill>
                  <a:srgbClr val="002060"/>
                </a:solidFill>
              </a:rPr>
              <a:t>Х</a:t>
            </a:r>
            <a:r>
              <a:rPr lang="ru-RU" dirty="0" smtClean="0">
                <a:solidFill>
                  <a:srgbClr val="002060"/>
                </a:solidFill>
              </a:rPr>
              <a:t>арактеризуется </a:t>
            </a:r>
            <a:r>
              <a:rPr lang="ru-RU" dirty="0">
                <a:solidFill>
                  <a:srgbClr val="002060"/>
                </a:solidFill>
              </a:rPr>
              <a:t>уровнем развития познавательного интереса, осознанным желанием учиться и стремлением добиваться успехов в учении. Важно, чтобы у ребёнка сформировалось положительное отношение к школе, учителю, учебной деятельности, к самому себе.</a:t>
            </a:r>
          </a:p>
          <a:p>
            <a:pPr marL="0" indent="0">
              <a:buNone/>
            </a:pPr>
            <a:endParaRPr lang="ru-RU" sz="3200" dirty="0">
              <a:solidFill>
                <a:srgbClr val="002060"/>
              </a:solidFill>
            </a:endParaRPr>
          </a:p>
        </p:txBody>
      </p:sp>
      <p:pic>
        <p:nvPicPr>
          <p:cNvPr id="2050" name="Picture 2" descr="D:\Users\User\Desktop\ургпу 7. 8 семестр\консультир. по дтско-род отношениям\видеоролик\фото для пр\shcho-treba-zrobyty-shchob-dytynu-pryinialy-u-shkolu-perelik-dii-ta-neobkhidnykh-dokumentiv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7924" y="2214000"/>
            <a:ext cx="5438045" cy="3620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8999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b="0" dirty="0" smtClean="0">
                <a:solidFill>
                  <a:srgbClr val="002060"/>
                </a:solidFill>
                <a:latin typeface="+mn-lt"/>
              </a:rPr>
              <a:t>Рекомендации</a:t>
            </a:r>
            <a:endParaRPr lang="ru-RU" sz="4400" b="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1000" y="1809000"/>
            <a:ext cx="11505600" cy="4322963"/>
          </a:xfrm>
        </p:spPr>
        <p:txBody>
          <a:bodyPr>
            <a:normAutofit lnSpcReduction="10000"/>
          </a:bodyPr>
          <a:lstStyle/>
          <a:p>
            <a:r>
              <a:rPr lang="ru-RU" dirty="0">
                <a:solidFill>
                  <a:srgbClr val="002060"/>
                </a:solidFill>
              </a:rPr>
              <a:t>П</a:t>
            </a:r>
            <a:r>
              <a:rPr lang="ru-RU" dirty="0" smtClean="0">
                <a:solidFill>
                  <a:srgbClr val="002060"/>
                </a:solidFill>
              </a:rPr>
              <a:t>оддерживайте </a:t>
            </a:r>
            <a:r>
              <a:rPr lang="ru-RU" dirty="0">
                <a:solidFill>
                  <a:srgbClr val="002060"/>
                </a:solidFill>
              </a:rPr>
              <a:t>интерес ребенка ко всему новому, отвечайте на его </a:t>
            </a:r>
            <a:r>
              <a:rPr lang="ru-RU" dirty="0" smtClean="0">
                <a:solidFill>
                  <a:srgbClr val="002060"/>
                </a:solidFill>
              </a:rPr>
              <a:t>вопросы.</a:t>
            </a:r>
            <a:endParaRPr lang="ru-RU" dirty="0">
              <a:solidFill>
                <a:srgbClr val="002060"/>
              </a:solidFill>
            </a:endParaRPr>
          </a:p>
          <a:p>
            <a:r>
              <a:rPr lang="ru-RU" dirty="0">
                <a:solidFill>
                  <a:srgbClr val="002060"/>
                </a:solidFill>
              </a:rPr>
              <a:t>Р</a:t>
            </a:r>
            <a:r>
              <a:rPr lang="ru-RU" dirty="0" smtClean="0">
                <a:solidFill>
                  <a:srgbClr val="002060"/>
                </a:solidFill>
              </a:rPr>
              <a:t>ассказывайте </a:t>
            </a:r>
            <a:r>
              <a:rPr lang="ru-RU" dirty="0">
                <a:solidFill>
                  <a:srgbClr val="002060"/>
                </a:solidFill>
              </a:rPr>
              <a:t>интересные истории из своей школьной жизни, покажите фотографии и </a:t>
            </a:r>
            <a:r>
              <a:rPr lang="ru-RU" dirty="0" smtClean="0">
                <a:solidFill>
                  <a:srgbClr val="002060"/>
                </a:solidFill>
              </a:rPr>
              <a:t>грамоты.</a:t>
            </a:r>
            <a:endParaRPr lang="ru-RU" dirty="0">
              <a:solidFill>
                <a:srgbClr val="002060"/>
              </a:solidFill>
            </a:endParaRPr>
          </a:p>
          <a:p>
            <a:r>
              <a:rPr lang="ru-RU" dirty="0">
                <a:solidFill>
                  <a:srgbClr val="002060"/>
                </a:solidFill>
              </a:rPr>
              <a:t>З</a:t>
            </a:r>
            <a:r>
              <a:rPr lang="ru-RU" dirty="0" smtClean="0">
                <a:solidFill>
                  <a:srgbClr val="002060"/>
                </a:solidFill>
              </a:rPr>
              <a:t>накомьте </a:t>
            </a:r>
            <a:r>
              <a:rPr lang="ru-RU" dirty="0">
                <a:solidFill>
                  <a:srgbClr val="002060"/>
                </a:solidFill>
              </a:rPr>
              <a:t>ребёнка с основными атрибутами школьной жизни, играйте в «школу», устраивая короткие (на 15-20 минут) "уроки" в которых ребенок может играть роль как ученика, так и </a:t>
            </a:r>
            <a:r>
              <a:rPr lang="ru-RU" dirty="0" smtClean="0">
                <a:solidFill>
                  <a:srgbClr val="002060"/>
                </a:solidFill>
              </a:rPr>
              <a:t>учителя.</a:t>
            </a:r>
            <a:endParaRPr lang="ru-RU" dirty="0">
              <a:solidFill>
                <a:srgbClr val="002060"/>
              </a:solidFill>
            </a:endParaRPr>
          </a:p>
          <a:p>
            <a:r>
              <a:rPr lang="ru-RU" dirty="0">
                <a:solidFill>
                  <a:srgbClr val="002060"/>
                </a:solidFill>
              </a:rPr>
              <a:t>П</a:t>
            </a:r>
            <a:r>
              <a:rPr lang="ru-RU" dirty="0" smtClean="0">
                <a:solidFill>
                  <a:srgbClr val="002060"/>
                </a:solidFill>
              </a:rPr>
              <a:t>одберите </a:t>
            </a:r>
            <a:r>
              <a:rPr lang="ru-RU" dirty="0">
                <a:solidFill>
                  <a:srgbClr val="002060"/>
                </a:solidFill>
              </a:rPr>
              <a:t>развивающие игры, например «Собери портфель в школу»,  «Что лишнее?» и т. д. </a:t>
            </a:r>
          </a:p>
          <a:p>
            <a:pPr marL="0" indent="0" algn="ctr">
              <a:buNone/>
            </a:pPr>
            <a:r>
              <a:rPr lang="ru-RU" u="sng" dirty="0" smtClean="0">
                <a:solidFill>
                  <a:srgbClr val="002060"/>
                </a:solidFill>
              </a:rPr>
              <a:t>Не </a:t>
            </a:r>
            <a:r>
              <a:rPr lang="ru-RU" u="sng" dirty="0">
                <a:solidFill>
                  <a:srgbClr val="002060"/>
                </a:solidFill>
              </a:rPr>
              <a:t>рекомендуется запугивать ребёнка школой и </a:t>
            </a:r>
            <a:r>
              <a:rPr lang="ru-RU" u="sng" dirty="0" smtClean="0">
                <a:solidFill>
                  <a:srgbClr val="002060"/>
                </a:solidFill>
              </a:rPr>
              <a:t>учителями! </a:t>
            </a:r>
            <a:endParaRPr lang="ru-RU" u="sng" dirty="0">
              <a:solidFill>
                <a:srgbClr val="002060"/>
              </a:solidFill>
            </a:endParaRPr>
          </a:p>
          <a:p>
            <a:endParaRPr lang="ru-RU" u="sng" dirty="0"/>
          </a:p>
        </p:txBody>
      </p:sp>
    </p:spTree>
    <p:extLst>
      <p:ext uri="{BB962C8B-B14F-4D97-AF65-F5344CB8AC3E}">
        <p14:creationId xmlns:p14="http://schemas.microsoft.com/office/powerpoint/2010/main" val="987514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550ECA6-2C10-42CC-8823-AE3421095C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000" y="63255"/>
            <a:ext cx="10522800" cy="1325563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>
                <a:solidFill>
                  <a:srgbClr val="002060"/>
                </a:solidFill>
              </a:rPr>
              <a:t>Социально-личностная готовность</a:t>
            </a: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06A69E54-D44B-4DB4-89D6-039D8E2027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000" y="2079000"/>
            <a:ext cx="5220000" cy="405000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ru-RU" dirty="0">
                <a:solidFill>
                  <a:srgbClr val="002060"/>
                </a:solidFill>
              </a:rPr>
              <a:t>П</a:t>
            </a:r>
            <a:r>
              <a:rPr lang="ru-RU" dirty="0" smtClean="0">
                <a:solidFill>
                  <a:srgbClr val="002060"/>
                </a:solidFill>
              </a:rPr>
              <a:t>редполагает </a:t>
            </a:r>
            <a:r>
              <a:rPr lang="ru-RU" dirty="0">
                <a:solidFill>
                  <a:srgbClr val="002060"/>
                </a:solidFill>
              </a:rPr>
              <a:t>определённый уровень самосознания, сформированность внутренней позиции ребёнка, самооценки, отношения к своим способностям, к своей деятельности, ее результатам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</a:p>
          <a:p>
            <a:pPr marL="0" indent="0" algn="ctr">
              <a:buNone/>
            </a:pPr>
            <a:r>
              <a:rPr lang="ru-RU" dirty="0">
                <a:solidFill>
                  <a:srgbClr val="002060"/>
                </a:solidFill>
              </a:rPr>
              <a:t>Также, важно, чтобы у ребенка были сформированы такие качества, как общительность, доброжелательность, уважение к детям, готовность проявить сочувствие. </a:t>
            </a:r>
          </a:p>
          <a:p>
            <a:pPr marL="0" indent="0" algn="ctr">
              <a:buNone/>
            </a:pPr>
            <a:endParaRPr lang="ru-RU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3074" name="Picture 2" descr="D:\Users\User\Desktop\ургпу 7. 8 семестр\консультир. по дтско-род отношениям\видеоролик\фото для пр\c5046176ce21f79e230a1f98defde5e39faba94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1000" y="2079000"/>
            <a:ext cx="5800078" cy="3320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543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dirty="0">
                <a:solidFill>
                  <a:srgbClr val="002060"/>
                </a:solidFill>
              </a:rPr>
              <a:t>Рекомендации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6000" y="1809000"/>
            <a:ext cx="11115000" cy="432296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dirty="0" smtClean="0"/>
              <a:t>    </a:t>
            </a:r>
            <a:r>
              <a:rPr lang="ru-RU" dirty="0" smtClean="0">
                <a:solidFill>
                  <a:srgbClr val="002060"/>
                </a:solidFill>
              </a:rPr>
              <a:t>Для </a:t>
            </a:r>
            <a:r>
              <a:rPr lang="ru-RU" b="1" dirty="0">
                <a:solidFill>
                  <a:srgbClr val="002060"/>
                </a:solidFill>
              </a:rPr>
              <a:t>формирования самооценки</a:t>
            </a:r>
            <a:r>
              <a:rPr lang="ru-RU" dirty="0">
                <a:solidFill>
                  <a:srgbClr val="002060"/>
                </a:solidFill>
              </a:rPr>
              <a:t> важно:</a:t>
            </a:r>
          </a:p>
          <a:p>
            <a:pPr algn="just"/>
            <a:r>
              <a:rPr lang="ru-RU" dirty="0" smtClean="0">
                <a:solidFill>
                  <a:srgbClr val="002060"/>
                </a:solidFill>
              </a:rPr>
              <a:t>принимать </a:t>
            </a:r>
            <a:r>
              <a:rPr lang="ru-RU" dirty="0">
                <a:solidFill>
                  <a:srgbClr val="002060"/>
                </a:solidFill>
              </a:rPr>
              <a:t>ребенка таким, какой он есть;</a:t>
            </a:r>
          </a:p>
          <a:p>
            <a:pPr algn="just"/>
            <a:r>
              <a:rPr lang="ru-RU" dirty="0" smtClean="0">
                <a:solidFill>
                  <a:srgbClr val="002060"/>
                </a:solidFill>
              </a:rPr>
              <a:t>избегать </a:t>
            </a:r>
            <a:r>
              <a:rPr lang="ru-RU" dirty="0">
                <a:solidFill>
                  <a:srgbClr val="002060"/>
                </a:solidFill>
              </a:rPr>
              <a:t>негативной оценки действиям ребенка, например, говорить: «Ты не умеешь строить, рисовать…». В этих случаях он может  утратить уверенность в себе, в своих силах, способностях.</a:t>
            </a:r>
          </a:p>
          <a:p>
            <a:pPr marL="0" indent="0" algn="just">
              <a:buNone/>
            </a:pP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smtClean="0">
                <a:solidFill>
                  <a:srgbClr val="002060"/>
                </a:solidFill>
              </a:rPr>
              <a:t>  Наряду </a:t>
            </a:r>
            <a:r>
              <a:rPr lang="ru-RU" dirty="0">
                <a:solidFill>
                  <a:srgbClr val="002060"/>
                </a:solidFill>
              </a:rPr>
              <a:t>с этим необходимо объективно оценивать возможности и способности своего ребенка.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rgbClr val="002060"/>
                </a:solidFill>
              </a:rPr>
              <a:t>   Старайтесь </a:t>
            </a:r>
            <a:r>
              <a:rPr lang="ru-RU" dirty="0">
                <a:solidFill>
                  <a:srgbClr val="002060"/>
                </a:solidFill>
              </a:rPr>
              <a:t>не сравнивать его с другими детьми – только с ним самим. Например: «Сегодня ты выполнил это задание гораздо быстрее, чем вчера!» Такой подход будет ориентировать вашего малыша на собственное совершенствование.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1289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dirty="0">
                <a:solidFill>
                  <a:srgbClr val="002060"/>
                </a:solidFill>
              </a:rPr>
              <a:t>Рекомендации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1000" y="2034000"/>
            <a:ext cx="11235600" cy="4097963"/>
          </a:xfrm>
        </p:spPr>
        <p:txBody>
          <a:bodyPr/>
          <a:lstStyle/>
          <a:p>
            <a:pPr marL="0" indent="0">
              <a:buNone/>
            </a:pP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smtClean="0">
                <a:solidFill>
                  <a:srgbClr val="002060"/>
                </a:solidFill>
              </a:rPr>
              <a:t>   Для </a:t>
            </a:r>
            <a:r>
              <a:rPr lang="ru-RU" dirty="0">
                <a:solidFill>
                  <a:srgbClr val="002060"/>
                </a:solidFill>
              </a:rPr>
              <a:t>формирования </a:t>
            </a:r>
            <a:r>
              <a:rPr lang="ru-RU" b="1" dirty="0">
                <a:solidFill>
                  <a:srgbClr val="002060"/>
                </a:solidFill>
              </a:rPr>
              <a:t>коммуникативной готовности</a:t>
            </a:r>
            <a:r>
              <a:rPr lang="ru-RU" dirty="0">
                <a:solidFill>
                  <a:srgbClr val="002060"/>
                </a:solidFill>
              </a:rPr>
              <a:t> рекомендуется: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удовлетворять </a:t>
            </a:r>
            <a:r>
              <a:rPr lang="ru-RU" dirty="0">
                <a:solidFill>
                  <a:srgbClr val="002060"/>
                </a:solidFill>
              </a:rPr>
              <a:t>естественную потребность ребенка в общении (включать его в совместную деятельность, поощрять  игры и общение со сверстниками);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играйте </a:t>
            </a:r>
            <a:r>
              <a:rPr lang="ru-RU" dirty="0">
                <a:solidFill>
                  <a:srgbClr val="002060"/>
                </a:solidFill>
              </a:rPr>
              <a:t>в ролевые игры, в которых развиваются навыки общения, лидерские качества и умение подчиняться;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приучайте </a:t>
            </a:r>
            <a:r>
              <a:rPr lang="ru-RU" dirty="0">
                <a:solidFill>
                  <a:srgbClr val="002060"/>
                </a:solidFill>
              </a:rPr>
              <a:t>ребенка признавать и адекватно выполнять правила, предложенные взрослым.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2792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>
                <a:solidFill>
                  <a:srgbClr val="002060"/>
                </a:solidFill>
              </a:rPr>
              <a:t>Интеллектуальная готовность 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1000" y="2338504"/>
            <a:ext cx="5940000" cy="379345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>
                <a:solidFill>
                  <a:srgbClr val="002060"/>
                </a:solidFill>
              </a:rPr>
              <a:t>С</a:t>
            </a:r>
            <a:r>
              <a:rPr lang="ru-RU" dirty="0" smtClean="0">
                <a:solidFill>
                  <a:srgbClr val="002060"/>
                </a:solidFill>
              </a:rPr>
              <a:t>вязана </a:t>
            </a:r>
            <a:r>
              <a:rPr lang="ru-RU" dirty="0">
                <a:solidFill>
                  <a:srgbClr val="002060"/>
                </a:solidFill>
              </a:rPr>
              <a:t>с развитием познавательной активности, расширением кругозора. А также, развитием  мыслительных психических процессов: способностью запоминать, обобщать, сравнивать, устанавливать причинно-следственные связи, делать выводы и т.д</a:t>
            </a:r>
            <a:r>
              <a:rPr lang="ru-RU" sz="2400" dirty="0" smtClean="0">
                <a:solidFill>
                  <a:srgbClr val="002060"/>
                </a:solidFill>
              </a:rPr>
              <a:t>.</a:t>
            </a:r>
            <a:endParaRPr lang="ru-RU" sz="2400" dirty="0">
              <a:solidFill>
                <a:srgbClr val="002060"/>
              </a:solidFill>
            </a:endParaRPr>
          </a:p>
        </p:txBody>
      </p:sp>
      <p:pic>
        <p:nvPicPr>
          <p:cNvPr id="4098" name="Picture 2" descr="D:\Users\User\Desktop\ургпу 7. 8 семестр\консультир. по дтско-род отношениям\видеоролик\фото для пр\1051edd674087708105f74a203e220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6000" y="2338504"/>
            <a:ext cx="5044645" cy="3295496"/>
          </a:xfrm>
          <a:prstGeom prst="rect">
            <a:avLst/>
          </a:prstGeom>
          <a:noFill/>
          <a:ln>
            <a:solidFill>
              <a:srgbClr val="00206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D:\Users\User\Desktop\ургпу 7. 8 семестр\консультир. по дтско-род отношениям\видеоролик\фото для пр\1051edd674087708105f74a203e220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5999" y="2353044"/>
            <a:ext cx="5044645" cy="3295496"/>
          </a:xfrm>
          <a:prstGeom prst="rect">
            <a:avLst/>
          </a:prstGeom>
          <a:noFill/>
          <a:ln>
            <a:solidFill>
              <a:srgbClr val="00206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8243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Зеленый и желтый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</TotalTime>
  <Words>682</Words>
  <Application>Microsoft Office PowerPoint</Application>
  <PresentationFormat>Произвольный</PresentationFormat>
  <Paragraphs>62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      Консультация для родителей    «Психологическая готовность ребёнка  к школьному обучению»     Маер Елена Сергеевна , воспитатель МАДОУ №18 «Родничок», ГО Карпинск</vt:lpstr>
      <vt:lpstr>Психологическая готовность к школьному обучению</vt:lpstr>
      <vt:lpstr>Основные компоненты психологической готовности</vt:lpstr>
      <vt:lpstr>Мотивационная готовность</vt:lpstr>
      <vt:lpstr>Рекомендации</vt:lpstr>
      <vt:lpstr>Социально-личностная готовность</vt:lpstr>
      <vt:lpstr>Рекомендации</vt:lpstr>
      <vt:lpstr>Рекомендации</vt:lpstr>
      <vt:lpstr>Интеллектуальная готовность </vt:lpstr>
      <vt:lpstr>Рекомендации</vt:lpstr>
      <vt:lpstr>Речевая готовность</vt:lpstr>
      <vt:lpstr>Эмоционально-волевая готовность</vt:lpstr>
      <vt:lpstr>Волевая готовность</vt:lpstr>
      <vt:lpstr>Рекомендации</vt:lpstr>
      <vt:lpstr>Спасибо за внимание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Юрий Козырев</dc:creator>
  <cp:lastModifiedBy>User</cp:lastModifiedBy>
  <cp:revision>45</cp:revision>
  <dcterms:created xsi:type="dcterms:W3CDTF">2020-07-05T17:04:43Z</dcterms:created>
  <dcterms:modified xsi:type="dcterms:W3CDTF">2025-07-23T05:25:19Z</dcterms:modified>
</cp:coreProperties>
</file>